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68"/>
  </p:notesMasterIdLst>
  <p:sldIdLst>
    <p:sldId id="257" r:id="rId2"/>
    <p:sldId id="295" r:id="rId3"/>
    <p:sldId id="258" r:id="rId4"/>
    <p:sldId id="260" r:id="rId5"/>
    <p:sldId id="261" r:id="rId6"/>
    <p:sldId id="341" r:id="rId7"/>
    <p:sldId id="262" r:id="rId8"/>
    <p:sldId id="264" r:id="rId9"/>
    <p:sldId id="278" r:id="rId10"/>
    <p:sldId id="296" r:id="rId11"/>
    <p:sldId id="267" r:id="rId12"/>
    <p:sldId id="269" r:id="rId13"/>
    <p:sldId id="270" r:id="rId14"/>
    <p:sldId id="271" r:id="rId15"/>
    <p:sldId id="272" r:id="rId16"/>
    <p:sldId id="273" r:id="rId17"/>
    <p:sldId id="274" r:id="rId18"/>
    <p:sldId id="275" r:id="rId19"/>
    <p:sldId id="276" r:id="rId20"/>
    <p:sldId id="304" r:id="rId21"/>
    <p:sldId id="330" r:id="rId22"/>
    <p:sldId id="279" r:id="rId23"/>
    <p:sldId id="280" r:id="rId24"/>
    <p:sldId id="281" r:id="rId25"/>
    <p:sldId id="324" r:id="rId26"/>
    <p:sldId id="325" r:id="rId27"/>
    <p:sldId id="326" r:id="rId28"/>
    <p:sldId id="299" r:id="rId29"/>
    <p:sldId id="337" r:id="rId30"/>
    <p:sldId id="327" r:id="rId31"/>
    <p:sldId id="338" r:id="rId32"/>
    <p:sldId id="339" r:id="rId33"/>
    <p:sldId id="340" r:id="rId34"/>
    <p:sldId id="329" r:id="rId35"/>
    <p:sldId id="328" r:id="rId36"/>
    <p:sldId id="283" r:id="rId37"/>
    <p:sldId id="284" r:id="rId38"/>
    <p:sldId id="285" r:id="rId39"/>
    <p:sldId id="323" r:id="rId40"/>
    <p:sldId id="297" r:id="rId41"/>
    <p:sldId id="298" r:id="rId42"/>
    <p:sldId id="292" r:id="rId43"/>
    <p:sldId id="300" r:id="rId44"/>
    <p:sldId id="293" r:id="rId45"/>
    <p:sldId id="331" r:id="rId46"/>
    <p:sldId id="294" r:id="rId47"/>
    <p:sldId id="305" r:id="rId48"/>
    <p:sldId id="314" r:id="rId49"/>
    <p:sldId id="307" r:id="rId50"/>
    <p:sldId id="312" r:id="rId51"/>
    <p:sldId id="308" r:id="rId52"/>
    <p:sldId id="306" r:id="rId53"/>
    <p:sldId id="311" r:id="rId54"/>
    <p:sldId id="313" r:id="rId55"/>
    <p:sldId id="315" r:id="rId56"/>
    <p:sldId id="316" r:id="rId57"/>
    <p:sldId id="317" r:id="rId58"/>
    <p:sldId id="318" r:id="rId59"/>
    <p:sldId id="320" r:id="rId60"/>
    <p:sldId id="310" r:id="rId61"/>
    <p:sldId id="332" r:id="rId62"/>
    <p:sldId id="333" r:id="rId63"/>
    <p:sldId id="334" r:id="rId64"/>
    <p:sldId id="335" r:id="rId65"/>
    <p:sldId id="336" r:id="rId66"/>
    <p:sldId id="302" r:id="rId6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CEBCDA-322E-564D-8DCB-84175BBA72BA}">
          <p14:sldIdLst>
            <p14:sldId id="257"/>
            <p14:sldId id="295"/>
          </p14:sldIdLst>
        </p14:section>
        <p14:section name="Unsafe code" id="{289697E8-F337-BD48-A8D7-AEB8B93C5BCE}">
          <p14:sldIdLst>
            <p14:sldId id="258"/>
            <p14:sldId id="260"/>
            <p14:sldId id="261"/>
            <p14:sldId id="341"/>
            <p14:sldId id="262"/>
            <p14:sldId id="264"/>
            <p14:sldId id="278"/>
            <p14:sldId id="296"/>
            <p14:sldId id="267"/>
            <p14:sldId id="269"/>
            <p14:sldId id="270"/>
            <p14:sldId id="271"/>
            <p14:sldId id="272"/>
            <p14:sldId id="273"/>
            <p14:sldId id="274"/>
            <p14:sldId id="275"/>
            <p14:sldId id="276"/>
            <p14:sldId id="304"/>
            <p14:sldId id="330"/>
          </p14:sldIdLst>
        </p14:section>
        <p14:section name="Interior mutability" id="{3D740A71-2067-DE49-A820-63C83D6D9319}">
          <p14:sldIdLst>
            <p14:sldId id="279"/>
            <p14:sldId id="280"/>
            <p14:sldId id="281"/>
            <p14:sldId id="324"/>
            <p14:sldId id="325"/>
            <p14:sldId id="326"/>
            <p14:sldId id="299"/>
            <p14:sldId id="337"/>
            <p14:sldId id="327"/>
            <p14:sldId id="338"/>
            <p14:sldId id="339"/>
            <p14:sldId id="340"/>
            <p14:sldId id="329"/>
            <p14:sldId id="328"/>
            <p14:sldId id="283"/>
            <p14:sldId id="284"/>
            <p14:sldId id="285"/>
            <p14:sldId id="323"/>
            <p14:sldId id="297"/>
            <p14:sldId id="298"/>
            <p14:sldId id="292"/>
            <p14:sldId id="300"/>
            <p14:sldId id="293"/>
            <p14:sldId id="331"/>
          </p14:sldIdLst>
        </p14:section>
        <p14:section name="Concurrency" id="{182D454E-F6C8-AE43-BA7D-AEAC5A894348}">
          <p14:sldIdLst>
            <p14:sldId id="294"/>
            <p14:sldId id="305"/>
            <p14:sldId id="314"/>
            <p14:sldId id="307"/>
            <p14:sldId id="312"/>
            <p14:sldId id="308"/>
            <p14:sldId id="306"/>
            <p14:sldId id="311"/>
            <p14:sldId id="313"/>
            <p14:sldId id="315"/>
            <p14:sldId id="316"/>
            <p14:sldId id="317"/>
            <p14:sldId id="318"/>
            <p14:sldId id="320"/>
            <p14:sldId id="310"/>
            <p14:sldId id="332"/>
            <p14:sldId id="333"/>
            <p14:sldId id="334"/>
            <p14:sldId id="335"/>
            <p14:sldId id="336"/>
            <p14:sldId id="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B69B"/>
    <a:srgbClr val="CEEDFF"/>
    <a:srgbClr val="72720F"/>
    <a:srgbClr val="ADF4EE"/>
    <a:srgbClr val="00F5F3"/>
    <a:srgbClr val="9CAA58"/>
    <a:srgbClr val="DCEF79"/>
    <a:srgbClr val="F6FFC0"/>
    <a:srgbClr val="51510C"/>
    <a:srgbClr val="FFFF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737"/>
    <p:restoredTop sz="88117"/>
  </p:normalViewPr>
  <p:slideViewPr>
    <p:cSldViewPr snapToGrid="0">
      <p:cViewPr>
        <p:scale>
          <a:sx n="80" d="100"/>
          <a:sy n="80" d="100"/>
        </p:scale>
        <p:origin x="272" y="640"/>
      </p:cViewPr>
      <p:guideLst/>
    </p:cSldViewPr>
  </p:slideViewPr>
  <p:notesTextViewPr>
    <p:cViewPr>
      <p:scale>
        <a:sx n="1" d="1"/>
        <a:sy n="1" d="1"/>
      </p:scale>
      <p:origin x="0" y="0"/>
    </p:cViewPr>
  </p:notesTextViewPr>
  <p:notesViewPr>
    <p:cSldViewPr snapToGrid="0">
      <p:cViewPr varScale="1">
        <p:scale>
          <a:sx n="90" d="100"/>
          <a:sy n="90" d="100"/>
        </p:scale>
        <p:origin x="2592"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sv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3.png>
</file>

<file path=ppt/media/image4.png>
</file>

<file path=ppt/media/image5.sv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10795-7CE1-364D-9A52-EE07557AE48B}" type="datetimeFigureOut">
              <a:rPr lang="en-US" smtClean="0"/>
              <a:t>10/30/24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F1A9D-7E66-9E4A-9F88-5063F1711E7F}" type="slidenum">
              <a:rPr lang="en-US" smtClean="0"/>
              <a:t>‹#›</a:t>
            </a:fld>
            <a:endParaRPr lang="en-US"/>
          </a:p>
        </p:txBody>
      </p:sp>
    </p:spTree>
    <p:extLst>
      <p:ext uri="{BB962C8B-B14F-4D97-AF65-F5344CB8AC3E}">
        <p14:creationId xmlns:p14="http://schemas.microsoft.com/office/powerpoint/2010/main" val="131172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be talking about 3 big topics today – interior mutability, unsafe code, and concurrency</a:t>
            </a:r>
          </a:p>
          <a:p>
            <a:r>
              <a:rPr lang="en-US" dirty="0"/>
              <a:t>[poll audience if they know what interior mutability, unsafe code are]</a:t>
            </a:r>
          </a:p>
          <a:p>
            <a:r>
              <a:rPr lang="en-US" dirty="0"/>
              <a:t>These 3 topics are actually highly interrelated, in that any code using 1 of them is very likely using 1 of the others as well. To verify significant systems requires us to be proficient in the art of composing all the related concepts. For this talk, though, I’ll try to distill each to its essence and a present a self-contained introduction to each, at least for the first 2.</a:t>
            </a:r>
          </a:p>
        </p:txBody>
      </p:sp>
      <p:sp>
        <p:nvSpPr>
          <p:cNvPr id="4" name="Slide Number Placeholder 3"/>
          <p:cNvSpPr>
            <a:spLocks noGrp="1"/>
          </p:cNvSpPr>
          <p:nvPr>
            <p:ph type="sldNum" sz="quarter" idx="5"/>
          </p:nvPr>
        </p:nvSpPr>
        <p:spPr/>
        <p:txBody>
          <a:bodyPr/>
          <a:lstStyle/>
          <a:p>
            <a:fld id="{F24F1A9D-7E66-9E4A-9F88-5063F1711E7F}" type="slidenum">
              <a:rPr lang="en-US" smtClean="0"/>
              <a:t>2</a:t>
            </a:fld>
            <a:endParaRPr lang="en-US"/>
          </a:p>
        </p:txBody>
      </p:sp>
    </p:spTree>
    <p:extLst>
      <p:ext uri="{BB962C8B-B14F-4D97-AF65-F5344CB8AC3E}">
        <p14:creationId xmlns:p14="http://schemas.microsoft.com/office/powerpoint/2010/main" val="3628028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Rope font is from: https://</a:t>
            </a:r>
            <a:r>
              <a:rPr lang="en-US" dirty="0" err="1"/>
              <a:t>www.fontspace.com</a:t>
            </a:r>
            <a:r>
              <a:rPr lang="en-US" dirty="0"/>
              <a:t>/category/rope</a:t>
            </a:r>
          </a:p>
        </p:txBody>
      </p:sp>
      <p:sp>
        <p:nvSpPr>
          <p:cNvPr id="4" name="Slide Number Placeholder 3"/>
          <p:cNvSpPr>
            <a:spLocks noGrp="1"/>
          </p:cNvSpPr>
          <p:nvPr>
            <p:ph type="sldNum" sz="quarter" idx="5"/>
          </p:nvPr>
        </p:nvSpPr>
        <p:spPr/>
        <p:txBody>
          <a:bodyPr/>
          <a:lstStyle/>
          <a:p>
            <a:fld id="{F24F1A9D-7E66-9E4A-9F88-5063F1711E7F}" type="slidenum">
              <a:rPr lang="en-US" smtClean="0"/>
              <a:t>46</a:t>
            </a:fld>
            <a:endParaRPr lang="en-US"/>
          </a:p>
        </p:txBody>
      </p:sp>
    </p:spTree>
    <p:extLst>
      <p:ext uri="{BB962C8B-B14F-4D97-AF65-F5344CB8AC3E}">
        <p14:creationId xmlns:p14="http://schemas.microsoft.com/office/powerpoint/2010/main" val="26311321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global lock is _multi-threaded_ but it isn’t truly concurrent.</a:t>
            </a:r>
          </a:p>
        </p:txBody>
      </p:sp>
      <p:sp>
        <p:nvSpPr>
          <p:cNvPr id="4" name="Slide Number Placeholder 3"/>
          <p:cNvSpPr>
            <a:spLocks noGrp="1"/>
          </p:cNvSpPr>
          <p:nvPr>
            <p:ph type="sldNum" sz="quarter" idx="5"/>
          </p:nvPr>
        </p:nvSpPr>
        <p:spPr/>
        <p:txBody>
          <a:bodyPr/>
          <a:lstStyle/>
          <a:p>
            <a:fld id="{F24F1A9D-7E66-9E4A-9F88-5063F1711E7F}" type="slidenum">
              <a:rPr lang="en-US" smtClean="0"/>
              <a:t>47</a:t>
            </a:fld>
            <a:endParaRPr lang="en-US"/>
          </a:p>
        </p:txBody>
      </p:sp>
    </p:spTree>
    <p:extLst>
      <p:ext uri="{BB962C8B-B14F-4D97-AF65-F5344CB8AC3E}">
        <p14:creationId xmlns:p14="http://schemas.microsoft.com/office/powerpoint/2010/main" val="17390814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54</a:t>
            </a:fld>
            <a:endParaRPr lang="en-US"/>
          </a:p>
        </p:txBody>
      </p:sp>
    </p:spTree>
    <p:extLst>
      <p:ext uri="{BB962C8B-B14F-4D97-AF65-F5344CB8AC3E}">
        <p14:creationId xmlns:p14="http://schemas.microsoft.com/office/powerpoint/2010/main" val="28925107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55</a:t>
            </a:fld>
            <a:endParaRPr lang="en-US"/>
          </a:p>
        </p:txBody>
      </p:sp>
    </p:spTree>
    <p:extLst>
      <p:ext uri="{BB962C8B-B14F-4D97-AF65-F5344CB8AC3E}">
        <p14:creationId xmlns:p14="http://schemas.microsoft.com/office/powerpoint/2010/main" val="13432996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56</a:t>
            </a:fld>
            <a:endParaRPr lang="en-US"/>
          </a:p>
        </p:txBody>
      </p:sp>
    </p:spTree>
    <p:extLst>
      <p:ext uri="{BB962C8B-B14F-4D97-AF65-F5344CB8AC3E}">
        <p14:creationId xmlns:p14="http://schemas.microsoft.com/office/powerpoint/2010/main" val="5364284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57</a:t>
            </a:fld>
            <a:endParaRPr lang="en-US"/>
          </a:p>
        </p:txBody>
      </p:sp>
    </p:spTree>
    <p:extLst>
      <p:ext uri="{BB962C8B-B14F-4D97-AF65-F5344CB8AC3E}">
        <p14:creationId xmlns:p14="http://schemas.microsoft.com/office/powerpoint/2010/main" val="30812071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58</a:t>
            </a:fld>
            <a:endParaRPr lang="en-US"/>
          </a:p>
        </p:txBody>
      </p:sp>
    </p:spTree>
    <p:extLst>
      <p:ext uri="{BB962C8B-B14F-4D97-AF65-F5344CB8AC3E}">
        <p14:creationId xmlns:p14="http://schemas.microsoft.com/office/powerpoint/2010/main" val="1812449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59</a:t>
            </a:fld>
            <a:endParaRPr lang="en-US"/>
          </a:p>
        </p:txBody>
      </p:sp>
    </p:spTree>
    <p:extLst>
      <p:ext uri="{BB962C8B-B14F-4D97-AF65-F5344CB8AC3E}">
        <p14:creationId xmlns:p14="http://schemas.microsoft.com/office/powerpoint/2010/main" val="17627086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60</a:t>
            </a:fld>
            <a:endParaRPr lang="en-US"/>
          </a:p>
        </p:txBody>
      </p:sp>
    </p:spTree>
    <p:extLst>
      <p:ext uri="{BB962C8B-B14F-4D97-AF65-F5344CB8AC3E}">
        <p14:creationId xmlns:p14="http://schemas.microsoft.com/office/powerpoint/2010/main" val="35728406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space-reaching invariant reaches through the ”ghost dimension”</a:t>
            </a:r>
          </a:p>
        </p:txBody>
      </p:sp>
      <p:sp>
        <p:nvSpPr>
          <p:cNvPr id="4" name="Slide Number Placeholder 3"/>
          <p:cNvSpPr>
            <a:spLocks noGrp="1"/>
          </p:cNvSpPr>
          <p:nvPr>
            <p:ph type="sldNum" sz="quarter" idx="5"/>
          </p:nvPr>
        </p:nvSpPr>
        <p:spPr/>
        <p:txBody>
          <a:bodyPr/>
          <a:lstStyle/>
          <a:p>
            <a:fld id="{F24F1A9D-7E66-9E4A-9F88-5063F1711E7F}" type="slidenum">
              <a:rPr lang="en-US" smtClean="0"/>
              <a:t>64</a:t>
            </a:fld>
            <a:endParaRPr lang="en-US"/>
          </a:p>
        </p:txBody>
      </p:sp>
    </p:spTree>
    <p:extLst>
      <p:ext uri="{BB962C8B-B14F-4D97-AF65-F5344CB8AC3E}">
        <p14:creationId xmlns:p14="http://schemas.microsoft.com/office/powerpoint/2010/main" val="1118077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this way, unsafe code doesn’t sound so bad. “Unsafe code” just means it has a requires clause, which is what you all have been practicing with all day. But —</a:t>
            </a:r>
          </a:p>
        </p:txBody>
      </p:sp>
      <p:sp>
        <p:nvSpPr>
          <p:cNvPr id="4" name="Slide Number Placeholder 3"/>
          <p:cNvSpPr>
            <a:spLocks noGrp="1"/>
          </p:cNvSpPr>
          <p:nvPr>
            <p:ph type="sldNum" sz="quarter" idx="5"/>
          </p:nvPr>
        </p:nvSpPr>
        <p:spPr/>
        <p:txBody>
          <a:bodyPr/>
          <a:lstStyle/>
          <a:p>
            <a:fld id="{F24F1A9D-7E66-9E4A-9F88-5063F1711E7F}" type="slidenum">
              <a:rPr lang="en-US" smtClean="0"/>
              <a:t>11</a:t>
            </a:fld>
            <a:endParaRPr lang="en-US"/>
          </a:p>
        </p:txBody>
      </p:sp>
    </p:spTree>
    <p:extLst>
      <p:ext uri="{BB962C8B-B14F-4D97-AF65-F5344CB8AC3E}">
        <p14:creationId xmlns:p14="http://schemas.microsoft.com/office/powerpoint/2010/main" val="1634661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is that Rust does have the capability to cleanly reason about these concepts, it’s just slightly out of reach. We need to grasp a little farther.</a:t>
            </a:r>
          </a:p>
        </p:txBody>
      </p:sp>
      <p:sp>
        <p:nvSpPr>
          <p:cNvPr id="4" name="Slide Number Placeholder 3"/>
          <p:cNvSpPr>
            <a:spLocks noGrp="1"/>
          </p:cNvSpPr>
          <p:nvPr>
            <p:ph type="sldNum" sz="quarter" idx="5"/>
          </p:nvPr>
        </p:nvSpPr>
        <p:spPr/>
        <p:txBody>
          <a:bodyPr/>
          <a:lstStyle/>
          <a:p>
            <a:fld id="{F24F1A9D-7E66-9E4A-9F88-5063F1711E7F}" type="slidenum">
              <a:rPr lang="en-US" smtClean="0"/>
              <a:t>17</a:t>
            </a:fld>
            <a:endParaRPr lang="en-US"/>
          </a:p>
        </p:txBody>
      </p:sp>
    </p:spTree>
    <p:extLst>
      <p:ext uri="{BB962C8B-B14F-4D97-AF65-F5344CB8AC3E}">
        <p14:creationId xmlns:p14="http://schemas.microsoft.com/office/powerpoint/2010/main" val="475955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23</a:t>
            </a:fld>
            <a:endParaRPr lang="en-US"/>
          </a:p>
        </p:txBody>
      </p:sp>
    </p:spTree>
    <p:extLst>
      <p:ext uri="{BB962C8B-B14F-4D97-AF65-F5344CB8AC3E}">
        <p14:creationId xmlns:p14="http://schemas.microsoft.com/office/powerpoint/2010/main" val="2056926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rest of the section, I want to talk more about these last 2 points. Why does interior mutability not ruin the simplicity of the </a:t>
            </a:r>
            <a:r>
              <a:rPr lang="en-US" dirty="0" err="1"/>
              <a:t>Verus’s</a:t>
            </a:r>
            <a:r>
              <a:rPr lang="en-US" dirty="0"/>
              <a:t> encoding that is otherwise afforded by Rust’s strict aliasing rules?</a:t>
            </a:r>
          </a:p>
        </p:txBody>
      </p:sp>
      <p:sp>
        <p:nvSpPr>
          <p:cNvPr id="4" name="Slide Number Placeholder 3"/>
          <p:cNvSpPr>
            <a:spLocks noGrp="1"/>
          </p:cNvSpPr>
          <p:nvPr>
            <p:ph type="sldNum" sz="quarter" idx="5"/>
          </p:nvPr>
        </p:nvSpPr>
        <p:spPr/>
        <p:txBody>
          <a:bodyPr/>
          <a:lstStyle/>
          <a:p>
            <a:fld id="{F24F1A9D-7E66-9E4A-9F88-5063F1711E7F}" type="slidenum">
              <a:rPr lang="en-US" smtClean="0"/>
              <a:t>30</a:t>
            </a:fld>
            <a:endParaRPr lang="en-US"/>
          </a:p>
        </p:txBody>
      </p:sp>
    </p:spTree>
    <p:extLst>
      <p:ext uri="{BB962C8B-B14F-4D97-AF65-F5344CB8AC3E}">
        <p14:creationId xmlns:p14="http://schemas.microsoft.com/office/powerpoint/2010/main" val="40831997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sense, interior mutability actually becomes a reasoning *aid*, not a </a:t>
            </a:r>
            <a:r>
              <a:rPr lang="en-US" dirty="0" err="1"/>
              <a:t>complexifier</a:t>
            </a:r>
            <a:r>
              <a:rPr lang="en-US" dirty="0"/>
              <a:t>.</a:t>
            </a:r>
          </a:p>
          <a:p>
            <a:r>
              <a:rPr lang="en-US" dirty="0"/>
              <a:t>Of course, this isn’t always possible – sometimes the client needs to reason about the evolving state of </a:t>
            </a:r>
            <a:r>
              <a:rPr lang="en-US" dirty="0" err="1"/>
              <a:t>FooObject</a:t>
            </a:r>
            <a:r>
              <a:rPr lang="en-US" dirty="0"/>
              <a:t>; but if the mutation is purely an implementation detail, this can be a huge aid for ergonomics and reasoning.</a:t>
            </a:r>
          </a:p>
        </p:txBody>
      </p:sp>
      <p:sp>
        <p:nvSpPr>
          <p:cNvPr id="4" name="Slide Number Placeholder 3"/>
          <p:cNvSpPr>
            <a:spLocks noGrp="1"/>
          </p:cNvSpPr>
          <p:nvPr>
            <p:ph type="sldNum" sz="quarter" idx="5"/>
          </p:nvPr>
        </p:nvSpPr>
        <p:spPr/>
        <p:txBody>
          <a:bodyPr/>
          <a:lstStyle/>
          <a:p>
            <a:fld id="{F24F1A9D-7E66-9E4A-9F88-5063F1711E7F}" type="slidenum">
              <a:rPr lang="en-US" smtClean="0"/>
              <a:t>34</a:t>
            </a:fld>
            <a:endParaRPr lang="en-US"/>
          </a:p>
        </p:txBody>
      </p:sp>
    </p:spTree>
    <p:extLst>
      <p:ext uri="{BB962C8B-B14F-4D97-AF65-F5344CB8AC3E}">
        <p14:creationId xmlns:p14="http://schemas.microsoft.com/office/powerpoint/2010/main" val="1462632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this is possible is that interior mutability allows for the *encapsulation* of mutation, as in this diagram here. This depicts a library with a type called </a:t>
            </a:r>
            <a:r>
              <a:rPr lang="en-US" dirty="0" err="1"/>
              <a:t>FooObject</a:t>
            </a:r>
            <a:r>
              <a:rPr lang="en-US" dirty="0"/>
              <a:t>, and internally it does some mutation via interior mutability. Meanwhile, the client code operates on a shared reference to </a:t>
            </a:r>
            <a:r>
              <a:rPr lang="en-US" dirty="0" err="1"/>
              <a:t>FooObject</a:t>
            </a:r>
            <a:r>
              <a:rPr lang="en-US" dirty="0"/>
              <a:t>, so we can reason about the client code as if there were no mutation at all. This is sort of hinted at by the name “interior mutability”, i.e., the mutation inside the library code isn’t observed externally. In this sense, interior mutability actually becomes a reasoning *aid*, not a </a:t>
            </a:r>
            <a:r>
              <a:rPr lang="en-US" dirty="0" err="1"/>
              <a:t>complexifier</a:t>
            </a:r>
            <a:r>
              <a:rPr lang="en-US" dirty="0"/>
              <a:t>. [click for speech bubble]</a:t>
            </a:r>
          </a:p>
        </p:txBody>
      </p:sp>
      <p:sp>
        <p:nvSpPr>
          <p:cNvPr id="4" name="Slide Number Placeholder 3"/>
          <p:cNvSpPr>
            <a:spLocks noGrp="1"/>
          </p:cNvSpPr>
          <p:nvPr>
            <p:ph type="sldNum" sz="quarter" idx="5"/>
          </p:nvPr>
        </p:nvSpPr>
        <p:spPr/>
        <p:txBody>
          <a:bodyPr/>
          <a:lstStyle/>
          <a:p>
            <a:fld id="{F24F1A9D-7E66-9E4A-9F88-5063F1711E7F}" type="slidenum">
              <a:rPr lang="en-US" smtClean="0"/>
              <a:t>35</a:t>
            </a:fld>
            <a:endParaRPr lang="en-US"/>
          </a:p>
        </p:txBody>
      </p:sp>
    </p:spTree>
    <p:extLst>
      <p:ext uri="{BB962C8B-B14F-4D97-AF65-F5344CB8AC3E}">
        <p14:creationId xmlns:p14="http://schemas.microsoft.com/office/powerpoint/2010/main" val="22757994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36</a:t>
            </a:fld>
            <a:endParaRPr lang="en-US"/>
          </a:p>
        </p:txBody>
      </p:sp>
    </p:spTree>
    <p:extLst>
      <p:ext uri="{BB962C8B-B14F-4D97-AF65-F5344CB8AC3E}">
        <p14:creationId xmlns:p14="http://schemas.microsoft.com/office/powerpoint/2010/main" val="25213930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45</a:t>
            </a:fld>
            <a:endParaRPr lang="en-US"/>
          </a:p>
        </p:txBody>
      </p:sp>
    </p:spTree>
    <p:extLst>
      <p:ext uri="{BB962C8B-B14F-4D97-AF65-F5344CB8AC3E}">
        <p14:creationId xmlns:p14="http://schemas.microsoft.com/office/powerpoint/2010/main" val="595985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122363"/>
            <a:ext cx="10363200" cy="2387600"/>
          </a:xfrm>
        </p:spPr>
        <p:txBody>
          <a:bodyPr anchor="b">
            <a:normAutofit/>
          </a:bodyPr>
          <a:lstStyle>
            <a:lvl1pPr algn="l">
              <a:defRPr sz="5000" b="1">
                <a:effectLst>
                  <a:outerShdw blurRad="38100" dist="38100" dir="2700000" algn="tl">
                    <a:srgbClr val="000000">
                      <a:alpha val="43137"/>
                    </a:srgbClr>
                  </a:outerShdw>
                </a:effectLst>
              </a:defRPr>
            </a:lvl1pPr>
          </a:lstStyle>
          <a:p>
            <a:r>
              <a:rPr lang="en-US" dirty="0"/>
              <a:t>Title</a:t>
            </a:r>
          </a:p>
        </p:txBody>
      </p:sp>
      <p:sp>
        <p:nvSpPr>
          <p:cNvPr id="3" name="Subtitle 2"/>
          <p:cNvSpPr>
            <a:spLocks noGrp="1"/>
          </p:cNvSpPr>
          <p:nvPr>
            <p:ph type="subTitle" idx="1" hasCustomPrompt="1"/>
          </p:nvPr>
        </p:nvSpPr>
        <p:spPr>
          <a:xfrm>
            <a:off x="914400" y="3602039"/>
            <a:ext cx="9144000" cy="620827"/>
          </a:xfrm>
        </p:spPr>
        <p:txBody>
          <a:bodyPr>
            <a:normAutofit/>
          </a:bodyPr>
          <a:lstStyle>
            <a:lvl1pPr marL="0" indent="0" algn="l">
              <a:buNone/>
              <a:defRPr sz="3600">
                <a:solidFill>
                  <a:srgbClr val="95373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13" name="Content Placeholder 12">
            <a:extLst>
              <a:ext uri="{FF2B5EF4-FFF2-40B4-BE49-F238E27FC236}">
                <a16:creationId xmlns:a16="http://schemas.microsoft.com/office/drawing/2014/main" id="{F7067EBD-E445-804B-B63D-B8DBA318B129}"/>
              </a:ext>
            </a:extLst>
          </p:cNvPr>
          <p:cNvSpPr>
            <a:spLocks noGrp="1"/>
          </p:cNvSpPr>
          <p:nvPr>
            <p:ph sz="quarter" idx="13" hasCustomPrompt="1"/>
          </p:nvPr>
        </p:nvSpPr>
        <p:spPr>
          <a:xfrm>
            <a:off x="914401" y="4405313"/>
            <a:ext cx="8506884" cy="1022350"/>
          </a:xfrm>
        </p:spPr>
        <p:txBody>
          <a:bodyPr/>
          <a:lstStyle>
            <a:lvl1pPr marL="0" indent="0">
              <a:buNone/>
              <a:defRPr i="1"/>
            </a:lvl1pPr>
          </a:lstStyle>
          <a:p>
            <a:pPr lvl="0"/>
            <a:r>
              <a:rPr lang="en-US" dirty="0"/>
              <a:t>Affiliation</a:t>
            </a:r>
          </a:p>
        </p:txBody>
      </p:sp>
    </p:spTree>
    <p:extLst>
      <p:ext uri="{BB962C8B-B14F-4D97-AF65-F5344CB8AC3E}">
        <p14:creationId xmlns:p14="http://schemas.microsoft.com/office/powerpoint/2010/main" val="422919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836426" cy="1325563"/>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lvl1pPr>
            <a:lvl2pPr marL="685800" indent="-228600">
              <a:buFont typeface="System Font Regular"/>
              <a:buChar char="–"/>
              <a:defRPr sz="2800"/>
            </a:lvl2pPr>
            <a:lvl3pPr>
              <a:defRPr sz="2400"/>
            </a:lvl3pPr>
            <a:lvl4pPr marL="1600200" indent="-228600">
              <a:buFont typeface="System Font Regular"/>
              <a:buChar cha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52B4C254-09E5-2D47-BEBE-1C9EFF680E41}"/>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dirty="0"/>
          </a:p>
        </p:txBody>
      </p:sp>
      <p:pic>
        <p:nvPicPr>
          <p:cNvPr id="5" name="Graphic 4">
            <a:extLst>
              <a:ext uri="{FF2B5EF4-FFF2-40B4-BE49-F238E27FC236}">
                <a16:creationId xmlns:a16="http://schemas.microsoft.com/office/drawing/2014/main" id="{2CFCBD57-4B4B-578C-BF2F-9E4F1FB84C32}"/>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172873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2759826"/>
            <a:ext cx="10515600" cy="1802651"/>
          </a:xfrm>
        </p:spPr>
        <p:txBody>
          <a:bodyPr anchor="b"/>
          <a:lstStyle>
            <a:lvl1pPr>
              <a:defRPr sz="6000"/>
            </a:lvl1pPr>
          </a:lstStyle>
          <a:p>
            <a:r>
              <a:rPr lang="en-US" dirty="0"/>
              <a:t>Section Title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Subsection</a:t>
            </a:r>
          </a:p>
        </p:txBody>
      </p:sp>
      <p:sp>
        <p:nvSpPr>
          <p:cNvPr id="7" name="Slide Number Placeholder 6">
            <a:extLst>
              <a:ext uri="{FF2B5EF4-FFF2-40B4-BE49-F238E27FC236}">
                <a16:creationId xmlns:a16="http://schemas.microsoft.com/office/drawing/2014/main" id="{2B5C5E58-D26A-5840-B198-EC698481E102}"/>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5" name="Graphic 4">
            <a:extLst>
              <a:ext uri="{FF2B5EF4-FFF2-40B4-BE49-F238E27FC236}">
                <a16:creationId xmlns:a16="http://schemas.microsoft.com/office/drawing/2014/main" id="{52224B24-45CC-76EC-28F7-26A06FC500A9}"/>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209804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776791" cy="1325563"/>
          </a:xfrm>
        </p:spPr>
        <p:txBody>
          <a:body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047AC5B7-4765-274E-AAF0-C30E96C34627}"/>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4" name="Graphic 4">
            <a:extLst>
              <a:ext uri="{FF2B5EF4-FFF2-40B4-BE49-F238E27FC236}">
                <a16:creationId xmlns:a16="http://schemas.microsoft.com/office/drawing/2014/main" id="{77A5B17C-D7DB-A0CB-B72E-594F60ADAAC5}"/>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35500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25B9B6E-A811-8E45-8F34-B010C15B2F03}"/>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3" name="Graphic 4">
            <a:extLst>
              <a:ext uri="{FF2B5EF4-FFF2-40B4-BE49-F238E27FC236}">
                <a16:creationId xmlns:a16="http://schemas.microsoft.com/office/drawing/2014/main" id="{6EF83C89-6FB8-1321-A5B3-A9FD8116077B}"/>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2981917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ut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1A73-D90D-8640-BB04-0C66EEC43DD1}"/>
              </a:ext>
            </a:extLst>
          </p:cNvPr>
          <p:cNvSpPr>
            <a:spLocks noGrp="1"/>
          </p:cNvSpPr>
          <p:nvPr>
            <p:ph type="title" hasCustomPrompt="1"/>
          </p:nvPr>
        </p:nvSpPr>
        <p:spPr>
          <a:xfrm>
            <a:off x="838200" y="365126"/>
            <a:ext cx="9776791" cy="1325563"/>
          </a:xfrm>
        </p:spPr>
        <p:txBody>
          <a:bodyPr/>
          <a:lstStyle/>
          <a:p>
            <a:r>
              <a:rPr lang="en-US" dirty="0"/>
              <a:t>Talk Overview</a:t>
            </a:r>
          </a:p>
        </p:txBody>
      </p:sp>
      <p:sp>
        <p:nvSpPr>
          <p:cNvPr id="3" name="Slide Number Placeholder 2">
            <a:extLst>
              <a:ext uri="{FF2B5EF4-FFF2-40B4-BE49-F238E27FC236}">
                <a16:creationId xmlns:a16="http://schemas.microsoft.com/office/drawing/2014/main" id="{FAA0D444-4D91-1749-8791-9CCB442A2EF3}"/>
              </a:ext>
            </a:extLst>
          </p:cNvPr>
          <p:cNvSpPr>
            <a:spLocks noGrp="1"/>
          </p:cNvSpPr>
          <p:nvPr>
            <p:ph type="sldNum" sz="quarter" idx="10"/>
          </p:nvPr>
        </p:nvSpPr>
        <p:spPr/>
        <p:txBody>
          <a:bodyPr/>
          <a:lstStyle/>
          <a:p>
            <a:fld id="{C7563E4E-84E2-3649-B03C-FA8863B77432}" type="slidenum">
              <a:rPr lang="en-US" smtClean="0"/>
              <a:t>‹#›</a:t>
            </a:fld>
            <a:endParaRPr lang="en-US"/>
          </a:p>
        </p:txBody>
      </p:sp>
      <p:sp>
        <p:nvSpPr>
          <p:cNvPr id="5" name="Text Placeholder 4">
            <a:extLst>
              <a:ext uri="{FF2B5EF4-FFF2-40B4-BE49-F238E27FC236}">
                <a16:creationId xmlns:a16="http://schemas.microsoft.com/office/drawing/2014/main" id="{0D14C222-25BF-8040-83FB-1999DA0E97D4}"/>
              </a:ext>
            </a:extLst>
          </p:cNvPr>
          <p:cNvSpPr>
            <a:spLocks noGrp="1"/>
          </p:cNvSpPr>
          <p:nvPr>
            <p:ph type="body" sz="quarter" idx="11" hasCustomPrompt="1"/>
          </p:nvPr>
        </p:nvSpPr>
        <p:spPr>
          <a:xfrm>
            <a:off x="838201" y="1862139"/>
            <a:ext cx="8549217" cy="506989"/>
          </a:xfrm>
        </p:spPr>
        <p:txBody>
          <a:bodyPr/>
          <a:lstStyle>
            <a:lvl1pPr marL="514350" indent="-514350">
              <a:buFont typeface="+mj-lt"/>
              <a:buAutoNum type="arabicPeriod"/>
              <a:defRPr>
                <a:solidFill>
                  <a:schemeClr val="bg1">
                    <a:lumMod val="50000"/>
                  </a:schemeClr>
                </a:solidFill>
              </a:defRPr>
            </a:lvl1pPr>
            <a:lvl2pPr marL="457200" indent="0">
              <a:buNone/>
              <a:defRPr/>
            </a:lvl2pPr>
          </a:lstStyle>
          <a:p>
            <a:pPr lvl="0"/>
            <a:r>
              <a:rPr lang="en-US" dirty="0"/>
              <a:t>Introduction</a:t>
            </a:r>
          </a:p>
        </p:txBody>
      </p:sp>
      <p:sp>
        <p:nvSpPr>
          <p:cNvPr id="7" name="Text Placeholder 6">
            <a:extLst>
              <a:ext uri="{FF2B5EF4-FFF2-40B4-BE49-F238E27FC236}">
                <a16:creationId xmlns:a16="http://schemas.microsoft.com/office/drawing/2014/main" id="{E85716EE-CB24-1D41-9951-614D4ECDDB9B}"/>
              </a:ext>
            </a:extLst>
          </p:cNvPr>
          <p:cNvSpPr>
            <a:spLocks noGrp="1"/>
          </p:cNvSpPr>
          <p:nvPr>
            <p:ph type="body" sz="quarter" idx="12" hasCustomPrompt="1"/>
          </p:nvPr>
        </p:nvSpPr>
        <p:spPr>
          <a:xfrm>
            <a:off x="838200" y="2686938"/>
            <a:ext cx="7895167" cy="527440"/>
          </a:xfrm>
        </p:spPr>
        <p:txBody>
          <a:bodyPr/>
          <a:lstStyle>
            <a:lvl1pPr marL="0" indent="0">
              <a:buFont typeface="+mj-lt"/>
              <a:buNone/>
              <a:defRPr>
                <a:solidFill>
                  <a:srgbClr val="953734"/>
                </a:solidFill>
              </a:defRPr>
            </a:lvl1pPr>
          </a:lstStyle>
          <a:p>
            <a:pPr lvl="0"/>
            <a:r>
              <a:rPr lang="en-US" dirty="0"/>
              <a:t>2.  Current Topic</a:t>
            </a:r>
          </a:p>
        </p:txBody>
      </p:sp>
      <p:sp>
        <p:nvSpPr>
          <p:cNvPr id="10" name="Text Placeholder 9">
            <a:extLst>
              <a:ext uri="{FF2B5EF4-FFF2-40B4-BE49-F238E27FC236}">
                <a16:creationId xmlns:a16="http://schemas.microsoft.com/office/drawing/2014/main" id="{0BC17B90-B13C-1E44-839C-37F52BF3CDED}"/>
              </a:ext>
            </a:extLst>
          </p:cNvPr>
          <p:cNvSpPr>
            <a:spLocks noGrp="1"/>
          </p:cNvSpPr>
          <p:nvPr>
            <p:ph type="body" sz="quarter" idx="13" hasCustomPrompt="1"/>
          </p:nvPr>
        </p:nvSpPr>
        <p:spPr>
          <a:xfrm>
            <a:off x="838200" y="3532189"/>
            <a:ext cx="7895167" cy="499484"/>
          </a:xfrm>
        </p:spPr>
        <p:txBody>
          <a:bodyPr/>
          <a:lstStyle>
            <a:lvl1pPr marL="0" indent="0">
              <a:buNone/>
              <a:defRPr/>
            </a:lvl1pPr>
            <a:lvl3pPr marL="914400" indent="0">
              <a:buNone/>
              <a:defRPr/>
            </a:lvl3pPr>
          </a:lstStyle>
          <a:p>
            <a:pPr lvl="0"/>
            <a:r>
              <a:rPr lang="en-US" dirty="0"/>
              <a:t>3.  Next Topic</a:t>
            </a:r>
          </a:p>
          <a:p>
            <a:pPr lvl="1"/>
            <a:r>
              <a:rPr lang="en-US" dirty="0"/>
              <a:t>Second level</a:t>
            </a:r>
          </a:p>
        </p:txBody>
      </p:sp>
      <p:pic>
        <p:nvPicPr>
          <p:cNvPr id="6" name="Graphic 4">
            <a:extLst>
              <a:ext uri="{FF2B5EF4-FFF2-40B4-BE49-F238E27FC236}">
                <a16:creationId xmlns:a16="http://schemas.microsoft.com/office/drawing/2014/main" id="{939A5460-CD96-62AC-BBF1-9B91E2C1CA4C}"/>
              </a:ext>
            </a:extLst>
          </p:cNvPr>
          <p:cNvPicPr>
            <a:picLocks noChangeAspect="1"/>
          </p:cNvPicPr>
          <p:nvPr userDrawn="1"/>
        </p:nvPicPr>
        <p:blipFill>
          <a:blip r:embed="rId2"/>
          <a:srcRect/>
          <a:stretch/>
        </p:blipFill>
        <p:spPr>
          <a:xfrm>
            <a:off x="10770476" y="365126"/>
            <a:ext cx="1166648" cy="1166648"/>
          </a:xfrm>
          <a:prstGeom prst="rect">
            <a:avLst/>
          </a:prstGeom>
        </p:spPr>
      </p:pic>
    </p:spTree>
    <p:extLst>
      <p:ext uri="{BB962C8B-B14F-4D97-AF65-F5344CB8AC3E}">
        <p14:creationId xmlns:p14="http://schemas.microsoft.com/office/powerpoint/2010/main" val="411215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a16="http://schemas.microsoft.com/office/drawing/2014/main" id="{BA0D1D34-79B3-E642-9F66-FCA81B088346}"/>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412150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9">
            <a:extLst>
              <a:ext uri="{FF2B5EF4-FFF2-40B4-BE49-F238E27FC236}">
                <a16:creationId xmlns:a16="http://schemas.microsoft.com/office/drawing/2014/main" id="{09A28A3A-FB30-1F46-AC24-AFA2543947C4}"/>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335271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11">
            <a:extLst>
              <a:ext uri="{FF2B5EF4-FFF2-40B4-BE49-F238E27FC236}">
                <a16:creationId xmlns:a16="http://schemas.microsoft.com/office/drawing/2014/main" id="{8C736DDB-80D9-2B49-B0B6-1FE2A033F925}"/>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563E4E-84E2-3649-B03C-FA8863B77432}" type="slidenum">
              <a:rPr lang="en-US" smtClean="0"/>
              <a:t>‹#›</a:t>
            </a:fld>
            <a:endParaRPr lang="en-US"/>
          </a:p>
        </p:txBody>
      </p:sp>
    </p:spTree>
    <p:extLst>
      <p:ext uri="{BB962C8B-B14F-4D97-AF65-F5344CB8AC3E}">
        <p14:creationId xmlns:p14="http://schemas.microsoft.com/office/powerpoint/2010/main" val="329810653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2" r:id="rId6"/>
    <p:sldLayoutId id="2147483730" r:id="rId7"/>
    <p:sldLayoutId id="2147483731"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747713" indent="-290513"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erus.r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svgsilh.com/image/36193.html" TargetMode="External"/><Relationship Id="rId4" Type="http://schemas.openxmlformats.org/officeDocument/2006/relationships/image" Target="../media/image9.svg"/></Relationships>
</file>

<file path=ppt/slides/_rels/slide1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pexels.com/photo/woman-with-headache-3921418/"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6.png"/><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7.png"/></Relationships>
</file>

<file path=ppt/slides/_rels/slide33.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6.png"/><Relationship Id="rId1" Type="http://schemas.openxmlformats.org/officeDocument/2006/relationships/slideLayout" Target="../slideLayouts/slideLayout2.xml"/><Relationship Id="rId5" Type="http://schemas.microsoft.com/office/2007/relationships/hdphoto" Target="../media/hdphoto5.wdp"/><Relationship Id="rId4" Type="http://schemas.openxmlformats.org/officeDocument/2006/relationships/image" Target="../media/image17.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2.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doc.rust-lang.org/std/option/enum.Option.html#method.unwrap_unchecked"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37FAB-52CF-4E00-1987-3C45864E0B98}"/>
              </a:ext>
            </a:extLst>
          </p:cNvPr>
          <p:cNvSpPr>
            <a:spLocks noGrp="1"/>
          </p:cNvSpPr>
          <p:nvPr>
            <p:ph type="ctrTitle"/>
          </p:nvPr>
        </p:nvSpPr>
        <p:spPr>
          <a:xfrm>
            <a:off x="265723" y="0"/>
            <a:ext cx="10363200" cy="2387600"/>
          </a:xfrm>
        </p:spPr>
        <p:txBody>
          <a:bodyPr/>
          <a:lstStyle/>
          <a:p>
            <a:r>
              <a:rPr lang="en-US" dirty="0"/>
              <a:t>Advanced Topics</a:t>
            </a:r>
          </a:p>
        </p:txBody>
      </p:sp>
      <p:sp>
        <p:nvSpPr>
          <p:cNvPr id="3" name="Subtitle 2">
            <a:extLst>
              <a:ext uri="{FF2B5EF4-FFF2-40B4-BE49-F238E27FC236}">
                <a16:creationId xmlns:a16="http://schemas.microsoft.com/office/drawing/2014/main" id="{10E87210-B2FE-C40F-1BEC-5250D48BCFA6}"/>
              </a:ext>
            </a:extLst>
          </p:cNvPr>
          <p:cNvSpPr>
            <a:spLocks noGrp="1"/>
          </p:cNvSpPr>
          <p:nvPr>
            <p:ph type="subTitle" idx="1"/>
          </p:nvPr>
        </p:nvSpPr>
        <p:spPr>
          <a:xfrm>
            <a:off x="265723" y="2479676"/>
            <a:ext cx="9144000" cy="620827"/>
          </a:xfrm>
        </p:spPr>
        <p:txBody>
          <a:bodyPr/>
          <a:lstStyle/>
          <a:p>
            <a:r>
              <a:rPr lang="en-US" dirty="0"/>
              <a:t>Travis Hance (and the Verus Team)</a:t>
            </a:r>
          </a:p>
        </p:txBody>
      </p:sp>
      <p:sp>
        <p:nvSpPr>
          <p:cNvPr id="4" name="Content Placeholder 3">
            <a:extLst>
              <a:ext uri="{FF2B5EF4-FFF2-40B4-BE49-F238E27FC236}">
                <a16:creationId xmlns:a16="http://schemas.microsoft.com/office/drawing/2014/main" id="{7AD5B029-CE12-FC71-CB1B-70E0C9A3F8B7}"/>
              </a:ext>
            </a:extLst>
          </p:cNvPr>
          <p:cNvSpPr>
            <a:spLocks noGrp="1"/>
          </p:cNvSpPr>
          <p:nvPr>
            <p:ph sz="quarter" idx="13"/>
          </p:nvPr>
        </p:nvSpPr>
        <p:spPr>
          <a:xfrm>
            <a:off x="265724" y="3282950"/>
            <a:ext cx="8506884" cy="1022350"/>
          </a:xfrm>
        </p:spPr>
        <p:txBody>
          <a:bodyPr>
            <a:normAutofit lnSpcReduction="10000"/>
          </a:bodyPr>
          <a:lstStyle/>
          <a:p>
            <a:r>
              <a:rPr lang="en-US" dirty="0"/>
              <a:t>CMU</a:t>
            </a:r>
          </a:p>
          <a:p>
            <a:r>
              <a:rPr lang="en-US" dirty="0"/>
              <a:t>MPI-SWS (to join soon)</a:t>
            </a:r>
          </a:p>
        </p:txBody>
      </p:sp>
      <p:pic>
        <p:nvPicPr>
          <p:cNvPr id="5" name="Picture 4">
            <a:extLst>
              <a:ext uri="{FF2B5EF4-FFF2-40B4-BE49-F238E27FC236}">
                <a16:creationId xmlns:a16="http://schemas.microsoft.com/office/drawing/2014/main" id="{9890D706-3144-2885-64BC-7FF1E293F0D2}"/>
              </a:ext>
            </a:extLst>
          </p:cNvPr>
          <p:cNvPicPr>
            <a:picLocks noChangeAspect="1"/>
          </p:cNvPicPr>
          <p:nvPr/>
        </p:nvPicPr>
        <p:blipFill rotWithShape="1">
          <a:blip r:embed="rId2"/>
          <a:srcRect l="20399" t="9840" r="21790" b="15820"/>
          <a:stretch/>
        </p:blipFill>
        <p:spPr>
          <a:xfrm>
            <a:off x="7049477" y="2449481"/>
            <a:ext cx="5142523" cy="4408520"/>
          </a:xfrm>
          <a:prstGeom prst="rect">
            <a:avLst/>
          </a:prstGeom>
        </p:spPr>
      </p:pic>
      <p:sp>
        <p:nvSpPr>
          <p:cNvPr id="6" name="Subtitle 2">
            <a:extLst>
              <a:ext uri="{FF2B5EF4-FFF2-40B4-BE49-F238E27FC236}">
                <a16:creationId xmlns:a16="http://schemas.microsoft.com/office/drawing/2014/main" id="{98CC68F4-F0CD-1B4C-1803-813EBE1EEF8B}"/>
              </a:ext>
            </a:extLst>
          </p:cNvPr>
          <p:cNvSpPr txBox="1">
            <a:spLocks/>
          </p:cNvSpPr>
          <p:nvPr/>
        </p:nvSpPr>
        <p:spPr>
          <a:xfrm>
            <a:off x="265722" y="6002746"/>
            <a:ext cx="2163426" cy="481770"/>
          </a:xfrm>
          <a:prstGeom prst="rect">
            <a:avLst/>
          </a:prstGeom>
        </p:spPr>
        <p:txBody>
          <a:bodyPr vert="horz" lIns="91440" tIns="45720" rIns="91440" bIns="45720" rtlCol="0">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rgbClr val="953734"/>
                </a:solidFill>
                <a:latin typeface="+mn-lt"/>
                <a:ea typeface="+mn-ea"/>
                <a:cs typeface="+mn-cs"/>
              </a:defRPr>
            </a:lvl1pPr>
            <a:lvl2pPr marL="457200" indent="0" algn="ctr" defTabSz="914400" rtl="0" eaLnBrk="1" latinLnBrk="0" hangingPunct="1">
              <a:lnSpc>
                <a:spcPct val="90000"/>
              </a:lnSpc>
              <a:spcBef>
                <a:spcPts val="500"/>
              </a:spcBef>
              <a:buFont typeface="System Font Regular"/>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System Font Regular"/>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hlinkClick r:id="rId3"/>
              </a:rPr>
              <a:t>https://verus.rs/</a:t>
            </a:r>
            <a:endParaRPr lang="en-US" dirty="0"/>
          </a:p>
        </p:txBody>
      </p:sp>
      <p:pic>
        <p:nvPicPr>
          <p:cNvPr id="8" name="Graphic 7">
            <a:extLst>
              <a:ext uri="{FF2B5EF4-FFF2-40B4-BE49-F238E27FC236}">
                <a16:creationId xmlns:a16="http://schemas.microsoft.com/office/drawing/2014/main" id="{B2D14AB9-36AE-74B3-57EF-E2CE4D414347}"/>
              </a:ext>
            </a:extLst>
          </p:cNvPr>
          <p:cNvPicPr>
            <a:picLocks noChangeAspect="1"/>
          </p:cNvPicPr>
          <p:nvPr/>
        </p:nvPicPr>
        <p:blipFill>
          <a:blip r:embed="rId4"/>
          <a:srcRect/>
          <a:stretch/>
        </p:blipFill>
        <p:spPr>
          <a:xfrm>
            <a:off x="265722" y="4139098"/>
            <a:ext cx="1695939" cy="1695939"/>
          </a:xfrm>
          <a:prstGeom prst="rect">
            <a:avLst/>
          </a:prstGeom>
        </p:spPr>
      </p:pic>
    </p:spTree>
    <p:extLst>
      <p:ext uri="{BB962C8B-B14F-4D97-AF65-F5344CB8AC3E}">
        <p14:creationId xmlns:p14="http://schemas.microsoft.com/office/powerpoint/2010/main" val="36427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10</a:t>
            </a:fld>
            <a:endParaRPr lang="en-US" dirty="0"/>
          </a:p>
        </p:txBody>
      </p:sp>
    </p:spTree>
    <p:extLst>
      <p:ext uri="{BB962C8B-B14F-4D97-AF65-F5344CB8AC3E}">
        <p14:creationId xmlns:p14="http://schemas.microsoft.com/office/powerpoint/2010/main" val="23679072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265CA7F3-35F8-CDC6-2FBE-84F6677D83E8}"/>
              </a:ext>
            </a:extLst>
          </p:cNvPr>
          <p:cNvSpPr/>
          <p:nvPr/>
        </p:nvSpPr>
        <p:spPr>
          <a:xfrm>
            <a:off x="689549" y="2932620"/>
            <a:ext cx="10515600" cy="2620709"/>
          </a:xfrm>
          <a:prstGeom prst="ellipse">
            <a:avLst/>
          </a:prstGeom>
          <a:solidFill>
            <a:schemeClr val="accent6">
              <a:lumMod val="75000"/>
            </a:schemeClr>
          </a:solidFill>
          <a:ln w="57150">
            <a:noFill/>
          </a:ln>
          <a:effectLst>
            <a:glow rad="871294">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Graphic 9">
            <a:extLst>
              <a:ext uri="{FF2B5EF4-FFF2-40B4-BE49-F238E27FC236}">
                <a16:creationId xmlns:a16="http://schemas.microsoft.com/office/drawing/2014/main" id="{DA8F84E8-761F-9551-AFB7-C6916FAB11FC}"/>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flipH="1">
            <a:off x="-64168" y="2103356"/>
            <a:ext cx="2381757" cy="3633537"/>
          </a:xfrm>
          <a:prstGeom prst="rect">
            <a:avLst/>
          </a:prstGeom>
        </p:spPr>
      </p:pic>
      <p:pic>
        <p:nvPicPr>
          <p:cNvPr id="9" name="Graphic 8">
            <a:extLst>
              <a:ext uri="{FF2B5EF4-FFF2-40B4-BE49-F238E27FC236}">
                <a16:creationId xmlns:a16="http://schemas.microsoft.com/office/drawing/2014/main" id="{34DE9A10-6C8B-EEEA-977D-47763504AF6D}"/>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a:off x="9544557" y="1844842"/>
            <a:ext cx="2733669" cy="3633537"/>
          </a:xfrm>
          <a:prstGeom prst="rect">
            <a:avLst/>
          </a:prstGeom>
        </p:spPr>
      </p:pic>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838200" y="3011823"/>
            <a:ext cx="10515600" cy="4351338"/>
          </a:xfrm>
          <a:effectLst>
            <a:outerShdw blurRad="50800" dist="50800" dir="5400000" algn="ctr" rotWithShape="0">
              <a:srgbClr val="FFFFBC"/>
            </a:outerShdw>
          </a:effectLst>
        </p:spPr>
        <p:txBody>
          <a:bodyPr>
            <a:normAutofit/>
          </a:bodyPr>
          <a:lstStyle/>
          <a:p>
            <a:pPr marL="0" indent="0">
              <a:buNone/>
            </a:pPr>
            <a:r>
              <a:rPr lang="en-US" sz="19000" b="1" dirty="0">
                <a:ln w="12700">
                  <a:solidFill>
                    <a:srgbClr val="F8B69B"/>
                  </a:solidFill>
                </a:ln>
                <a:solidFill>
                  <a:srgbClr val="FFFFBC"/>
                </a:solidFill>
                <a:effectLst>
                  <a:outerShdw blurRad="50800" dist="38100" dir="2700000" sx="101000" sy="101000" algn="tl" rotWithShape="0">
                    <a:srgbClr val="FFFF00">
                      <a:alpha val="40000"/>
                    </a:srgbClr>
                  </a:outerShdw>
                  <a:reflection blurRad="6350" stA="12000" endPos="45500" dir="5400000" sy="-100000" algn="bl" rotWithShape="0"/>
                </a:effectLst>
                <a:latin typeface="Gabriola" pitchFamily="82"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11</a:t>
            </a:fld>
            <a:endParaRPr lang="en-US" dirty="0"/>
          </a:p>
        </p:txBody>
      </p:sp>
      <p:sp>
        <p:nvSpPr>
          <p:cNvPr id="5" name="Oval 4">
            <a:extLst>
              <a:ext uri="{FF2B5EF4-FFF2-40B4-BE49-F238E27FC236}">
                <a16:creationId xmlns:a16="http://schemas.microsoft.com/office/drawing/2014/main" id="{6E1CCA0E-2187-7212-A917-5A60C9AA5F78}"/>
              </a:ext>
            </a:extLst>
          </p:cNvPr>
          <p:cNvSpPr/>
          <p:nvPr/>
        </p:nvSpPr>
        <p:spPr>
          <a:xfrm>
            <a:off x="2687052" y="2103356"/>
            <a:ext cx="6817895" cy="1121108"/>
          </a:xfrm>
          <a:prstGeom prst="ellipse">
            <a:avLst/>
          </a:prstGeom>
          <a:noFill/>
          <a:ln w="304800">
            <a:solidFill>
              <a:srgbClr val="F6FFC0"/>
            </a:solidFill>
          </a:ln>
          <a:effectLst>
            <a:glow rad="228600">
              <a:srgbClr val="DCEF79">
                <a:alpha val="40000"/>
              </a:srgbClr>
            </a:glow>
            <a:outerShdw blurRad="50800" dist="38100" dir="2700000" algn="tl" rotWithShape="0">
              <a:prstClr val="black">
                <a:alpha val="40000"/>
              </a:prstClr>
            </a:outerShdw>
          </a:effectLst>
          <a:scene3d>
            <a:camera prst="orthographicFront">
              <a:rot lat="0" lon="1200000" rev="0"/>
            </a:camera>
            <a:lightRig rig="threePt" dir="t"/>
          </a:scene3d>
          <a:sp3d extrusionH="3810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32673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Autofit/>
            <a:scene3d>
              <a:camera prst="orthographicFront"/>
              <a:lightRig rig="threePt" dir="t"/>
            </a:scene3d>
            <a:sp3d extrusionH="57150">
              <a:bevelT w="38100" h="38100"/>
            </a:sp3d>
          </a:bodyPr>
          <a:lstStyle/>
          <a:p>
            <a:pPr marL="0" indent="0">
              <a:buNone/>
            </a:pPr>
            <a:r>
              <a:rPr lang="en-US" sz="14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pointers</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12</a:t>
            </a:fld>
            <a:endParaRPr lang="en-US" dirty="0"/>
          </a:p>
        </p:txBody>
      </p:sp>
      <p:pic>
        <p:nvPicPr>
          <p:cNvPr id="9" name="Graphic 8" descr="Fire with solid fill">
            <a:extLst>
              <a:ext uri="{FF2B5EF4-FFF2-40B4-BE49-F238E27FC236}">
                <a16:creationId xmlns:a16="http://schemas.microsoft.com/office/drawing/2014/main" id="{CE547AC4-BF53-E381-9561-9FAEF63B86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56413" y="3334586"/>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0" name="Graphic 9" descr="Fire with solid fill">
            <a:extLst>
              <a:ext uri="{FF2B5EF4-FFF2-40B4-BE49-F238E27FC236}">
                <a16:creationId xmlns:a16="http://schemas.microsoft.com/office/drawing/2014/main" id="{1A4ED7F0-E986-C829-AB9D-86F5115439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30958" y="4180472"/>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1" name="Graphic 10" descr="Fire with solid fill">
            <a:extLst>
              <a:ext uri="{FF2B5EF4-FFF2-40B4-BE49-F238E27FC236}">
                <a16:creationId xmlns:a16="http://schemas.microsoft.com/office/drawing/2014/main" id="{6A752BEB-20EC-5643-3322-95D4138A95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18550" y="2935580"/>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2" name="Graphic 11" descr="Fire with solid fill">
            <a:extLst>
              <a:ext uri="{FF2B5EF4-FFF2-40B4-BE49-F238E27FC236}">
                <a16:creationId xmlns:a16="http://schemas.microsoft.com/office/drawing/2014/main" id="{90EF0CA6-A2A2-9108-5226-D0A332E02F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81401" y="3980239"/>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spTree>
    <p:extLst>
      <p:ext uri="{BB962C8B-B14F-4D97-AF65-F5344CB8AC3E}">
        <p14:creationId xmlns:p14="http://schemas.microsoft.com/office/powerpoint/2010/main" val="135187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1847851"/>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p:txBody>
          <a:bodyPr/>
          <a:lstStyle/>
          <a:p>
            <a:fld id="{6244B543-AA52-EB47-B3A9-0A2A6FE25F7B}" type="slidenum">
              <a:rPr lang="en-US" smtClean="0"/>
              <a:t>13</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3650528"/>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4281984"/>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4579514"/>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4860250"/>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157780"/>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424248"/>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5839481"/>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6311935"/>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6661348"/>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6938572"/>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7202080"/>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7483105"/>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7772450"/>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8069979"/>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8366012"/>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8646260"/>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8942294"/>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9235168"/>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9529944"/>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994923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10246760"/>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0527496"/>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1097061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11268140"/>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223960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
                                        <p:tgtEl>
                                          <p:spTgt spid="7"/>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
                                        <p:tgtEl>
                                          <p:spTgt spid="9"/>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100"/>
                                        <p:tgtEl>
                                          <p:spTgt spid="10"/>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100"/>
                                        <p:tgtEl>
                                          <p:spTgt spid="11"/>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100"/>
                                        <p:tgtEl>
                                          <p:spTgt spid="12"/>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
                                        <p:tgtEl>
                                          <p:spTgt spid="13"/>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100"/>
                                        <p:tgtEl>
                                          <p:spTgt spid="1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100"/>
                                        <p:tgtEl>
                                          <p:spTgt spid="1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1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2" grpId="0" animBg="1"/>
      <p:bldP spid="13" grpId="0" animBg="1"/>
      <p:bldP spid="17" grpId="0" animBg="1"/>
      <p:bldP spid="18" grpId="0" animBg="1"/>
      <p:bldP spid="1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3253536"/>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1254964"/>
            <a:ext cx="2743200" cy="365125"/>
          </a:xfrm>
        </p:spPr>
        <p:txBody>
          <a:bodyPr/>
          <a:lstStyle/>
          <a:p>
            <a:fld id="{6244B543-AA52-EB47-B3A9-0A2A6FE25F7B}" type="slidenum">
              <a:rPr lang="en-US" smtClean="0"/>
              <a:t>14</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1450859"/>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819403"/>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521873"/>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241137"/>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6393"/>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322861"/>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738094"/>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1210548"/>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1559961"/>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1837185"/>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2100693"/>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2381718"/>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671063"/>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96859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3264625"/>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3544873"/>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384090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4133781"/>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442855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484784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5145373"/>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5426109"/>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586922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6166753"/>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6535139"/>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6428224"/>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60020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
                                        <p:tgtEl>
                                          <p:spTgt spid="20"/>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100"/>
                                        <p:tgtEl>
                                          <p:spTgt spid="21"/>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100"/>
                                        <p:tgtEl>
                                          <p:spTgt spid="22"/>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100"/>
                                        <p:tgtEl>
                                          <p:spTgt spid="23"/>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100"/>
                                        <p:tgtEl>
                                          <p:spTgt spid="24"/>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
                                        <p:tgtEl>
                                          <p:spTgt spid="25"/>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100"/>
                                        <p:tgtEl>
                                          <p:spTgt spid="26"/>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100"/>
                                        <p:tgtEl>
                                          <p:spTgt spid="27"/>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100"/>
                                        <p:tgtEl>
                                          <p:spTgt spid="28"/>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100"/>
                                        <p:tgtEl>
                                          <p:spTgt spid="29"/>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ipe(left)">
                                      <p:cBhvr>
                                        <p:cTn id="47" dur="100"/>
                                        <p:tgtEl>
                                          <p:spTgt spid="30"/>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100"/>
                                        <p:tgtEl>
                                          <p:spTgt spid="31"/>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left)">
                                      <p:cBhvr>
                                        <p:cTn id="55" dur="100"/>
                                        <p:tgtEl>
                                          <p:spTgt spid="32"/>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100"/>
                                        <p:tgtEl>
                                          <p:spTgt spid="33"/>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a:xfrm>
            <a:off x="838200" y="-5233568"/>
            <a:ext cx="9836426" cy="1325563"/>
          </a:xfrm>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8852230"/>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4343730"/>
            <a:ext cx="2743200" cy="365125"/>
          </a:xfrm>
        </p:spPr>
        <p:txBody>
          <a:bodyPr/>
          <a:lstStyle/>
          <a:p>
            <a:fld id="{6244B543-AA52-EB47-B3A9-0A2A6FE25F7B}" type="slidenum">
              <a:rPr lang="en-US" smtClean="0"/>
              <a:t>15</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7049553"/>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6418097"/>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6120567"/>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5839831"/>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542301"/>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275833"/>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4860600"/>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4388146"/>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4038733"/>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3761509"/>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3498001"/>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3216976"/>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927631"/>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63010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2334069"/>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2053821"/>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175778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1464913"/>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117013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750851"/>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453321"/>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72585"/>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270529"/>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568059"/>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936445"/>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829530"/>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5CA97A63-BBF2-54DA-C29A-C11C30F119CD}"/>
              </a:ext>
            </a:extLst>
          </p:cNvPr>
          <p:cNvSpPr/>
          <p:nvPr/>
        </p:nvSpPr>
        <p:spPr>
          <a:xfrm>
            <a:off x="216836" y="1121411"/>
            <a:ext cx="1275080" cy="34764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12BB8889-0A82-75FF-21C3-D03AD192D4B1}"/>
              </a:ext>
            </a:extLst>
          </p:cNvPr>
          <p:cNvSpPr/>
          <p:nvPr/>
        </p:nvSpPr>
        <p:spPr>
          <a:xfrm>
            <a:off x="297518" y="1572407"/>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61B713F6-589D-E74C-9445-D856A7BF7BD7}"/>
              </a:ext>
            </a:extLst>
          </p:cNvPr>
          <p:cNvSpPr/>
          <p:nvPr/>
        </p:nvSpPr>
        <p:spPr>
          <a:xfrm>
            <a:off x="304390" y="1852654"/>
            <a:ext cx="11340798"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EE48F926-BAB7-A1D5-0DB4-09019F6A7186}"/>
              </a:ext>
            </a:extLst>
          </p:cNvPr>
          <p:cNvSpPr/>
          <p:nvPr/>
        </p:nvSpPr>
        <p:spPr>
          <a:xfrm>
            <a:off x="304390" y="2148688"/>
            <a:ext cx="11340798" cy="29287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8ABF1970-421F-9C66-CB61-B8CA061E6A64}"/>
              </a:ext>
            </a:extLst>
          </p:cNvPr>
          <p:cNvSpPr/>
          <p:nvPr/>
        </p:nvSpPr>
        <p:spPr>
          <a:xfrm>
            <a:off x="297518" y="2425579"/>
            <a:ext cx="2044629"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747F7FC-417C-59DC-69AC-9F18AF744762}"/>
              </a:ext>
            </a:extLst>
          </p:cNvPr>
          <p:cNvSpPr/>
          <p:nvPr/>
        </p:nvSpPr>
        <p:spPr>
          <a:xfrm>
            <a:off x="290646" y="2950589"/>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9D0A2811-9712-9030-F173-29A14CF314EC}"/>
              </a:ext>
            </a:extLst>
          </p:cNvPr>
          <p:cNvSpPr/>
          <p:nvPr/>
        </p:nvSpPr>
        <p:spPr>
          <a:xfrm>
            <a:off x="297518" y="3230835"/>
            <a:ext cx="4819914"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8B751925-216F-9796-9FA3-E97486BD1FA0}"/>
              </a:ext>
            </a:extLst>
          </p:cNvPr>
          <p:cNvSpPr/>
          <p:nvPr/>
        </p:nvSpPr>
        <p:spPr>
          <a:xfrm>
            <a:off x="251136" y="3713512"/>
            <a:ext cx="3727305"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Rectangle 38">
            <a:extLst>
              <a:ext uri="{FF2B5EF4-FFF2-40B4-BE49-F238E27FC236}">
                <a16:creationId xmlns:a16="http://schemas.microsoft.com/office/drawing/2014/main" id="{3F6FBE56-A38A-F3CF-34B2-4C8537999027}"/>
              </a:ext>
            </a:extLst>
          </p:cNvPr>
          <p:cNvSpPr/>
          <p:nvPr/>
        </p:nvSpPr>
        <p:spPr>
          <a:xfrm>
            <a:off x="251137" y="4222463"/>
            <a:ext cx="10673538" cy="28955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239B920C-F810-3D24-826A-490824B7827F}"/>
              </a:ext>
            </a:extLst>
          </p:cNvPr>
          <p:cNvSpPr/>
          <p:nvPr/>
        </p:nvSpPr>
        <p:spPr>
          <a:xfrm>
            <a:off x="370612" y="4722818"/>
            <a:ext cx="3607830" cy="28955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E2A1F7A5-98B8-8D98-A69F-E463A9CDA3F9}"/>
              </a:ext>
            </a:extLst>
          </p:cNvPr>
          <p:cNvSpPr/>
          <p:nvPr/>
        </p:nvSpPr>
        <p:spPr>
          <a:xfrm>
            <a:off x="377483" y="5003065"/>
            <a:ext cx="196466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BB3951FD-6650-4533-78A8-14301F073FF0}"/>
              </a:ext>
            </a:extLst>
          </p:cNvPr>
          <p:cNvSpPr/>
          <p:nvPr/>
        </p:nvSpPr>
        <p:spPr>
          <a:xfrm>
            <a:off x="377483" y="5299099"/>
            <a:ext cx="5205170"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E57BB9D0-13F3-AB48-470D-BFD53C10ED80}"/>
              </a:ext>
            </a:extLst>
          </p:cNvPr>
          <p:cNvSpPr/>
          <p:nvPr/>
        </p:nvSpPr>
        <p:spPr>
          <a:xfrm>
            <a:off x="377483" y="5595133"/>
            <a:ext cx="462765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D39F9821-0F31-7466-B7FE-AD9FF3010B46}"/>
              </a:ext>
            </a:extLst>
          </p:cNvPr>
          <p:cNvSpPr/>
          <p:nvPr/>
        </p:nvSpPr>
        <p:spPr>
          <a:xfrm>
            <a:off x="377482" y="5884241"/>
            <a:ext cx="11267705"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ectangle 44">
            <a:extLst>
              <a:ext uri="{FF2B5EF4-FFF2-40B4-BE49-F238E27FC236}">
                <a16:creationId xmlns:a16="http://schemas.microsoft.com/office/drawing/2014/main" id="{4E4042F0-5EFC-1422-0BF9-185431ED3AC1}"/>
              </a:ext>
            </a:extLst>
          </p:cNvPr>
          <p:cNvSpPr/>
          <p:nvPr/>
        </p:nvSpPr>
        <p:spPr>
          <a:xfrm>
            <a:off x="537865" y="6165279"/>
            <a:ext cx="7050052"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676DAE22-2AF5-0E82-5D18-A5FEB6B69491}"/>
              </a:ext>
            </a:extLst>
          </p:cNvPr>
          <p:cNvSpPr/>
          <p:nvPr/>
        </p:nvSpPr>
        <p:spPr>
          <a:xfrm>
            <a:off x="618281" y="6608405"/>
            <a:ext cx="11267704" cy="28945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ectangle 46">
            <a:extLst>
              <a:ext uri="{FF2B5EF4-FFF2-40B4-BE49-F238E27FC236}">
                <a16:creationId xmlns:a16="http://schemas.microsoft.com/office/drawing/2014/main" id="{54AED851-66D9-DCAE-A576-C9561EB7BB08}"/>
              </a:ext>
            </a:extLst>
          </p:cNvPr>
          <p:cNvSpPr/>
          <p:nvPr/>
        </p:nvSpPr>
        <p:spPr>
          <a:xfrm>
            <a:off x="618280" y="6904439"/>
            <a:ext cx="7370687" cy="27445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AD250A8A-89CF-53A5-0189-C0AC1719A066}"/>
              </a:ext>
            </a:extLst>
          </p:cNvPr>
          <p:cNvSpPr/>
          <p:nvPr/>
        </p:nvSpPr>
        <p:spPr>
          <a:xfrm>
            <a:off x="6916934" y="4376210"/>
            <a:ext cx="4077325" cy="1372225"/>
          </a:xfrm>
          <a:prstGeom prst="roundRect">
            <a:avLst/>
          </a:prstGeom>
          <a:solidFill>
            <a:schemeClr val="accent2">
              <a:lumMod val="20000"/>
              <a:lumOff val="80000"/>
            </a:schemeClr>
          </a:solidFill>
          <a:ln w="57150">
            <a:solidFill>
              <a:schemeClr val="accent2">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It keeps going, by the way</a:t>
            </a:r>
          </a:p>
        </p:txBody>
      </p:sp>
    </p:spTree>
    <p:extLst>
      <p:ext uri="{BB962C8B-B14F-4D97-AF65-F5344CB8AC3E}">
        <p14:creationId xmlns:p14="http://schemas.microsoft.com/office/powerpoint/2010/main" val="798635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
                                        <p:tgtEl>
                                          <p:spTgt spid="3"/>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100"/>
                                        <p:tgtEl>
                                          <p:spTgt spid="14"/>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100"/>
                                        <p:tgtEl>
                                          <p:spTgt spid="15"/>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100"/>
                                        <p:tgtEl>
                                          <p:spTgt spid="16"/>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100"/>
                                        <p:tgtEl>
                                          <p:spTgt spid="35"/>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100"/>
                                        <p:tgtEl>
                                          <p:spTgt spid="36"/>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ipe(left)">
                                      <p:cBhvr>
                                        <p:cTn id="31" dur="100"/>
                                        <p:tgtEl>
                                          <p:spTgt spid="3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100"/>
                                        <p:tgtEl>
                                          <p:spTgt spid="3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100"/>
                                        <p:tgtEl>
                                          <p:spTgt spid="39"/>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left)">
                                      <p:cBhvr>
                                        <p:cTn id="43" dur="100"/>
                                        <p:tgtEl>
                                          <p:spTgt spid="40"/>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100"/>
                                        <p:tgtEl>
                                          <p:spTgt spid="41"/>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wipe(left)">
                                      <p:cBhvr>
                                        <p:cTn id="51" dur="100"/>
                                        <p:tgtEl>
                                          <p:spTgt spid="42"/>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left)">
                                      <p:cBhvr>
                                        <p:cTn id="55" dur="100"/>
                                        <p:tgtEl>
                                          <p:spTgt spid="43"/>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left)">
                                      <p:cBhvr>
                                        <p:cTn id="59" dur="100"/>
                                        <p:tgtEl>
                                          <p:spTgt spid="44"/>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left)">
                                      <p:cBhvr>
                                        <p:cTn id="63" dur="100"/>
                                        <p:tgtEl>
                                          <p:spTgt spid="45"/>
                                        </p:tgtEl>
                                      </p:cBhvr>
                                    </p:animEffect>
                                  </p:childTnLst>
                                </p:cTn>
                              </p:par>
                            </p:childTnLst>
                          </p:cTn>
                        </p:par>
                        <p:par>
                          <p:cTn id="64" fill="hold">
                            <p:stCondLst>
                              <p:cond delay="1500"/>
                            </p:stCondLst>
                            <p:childTnLst>
                              <p:par>
                                <p:cTn id="65" presetID="22" presetClass="entr" presetSubtype="8"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left)">
                                      <p:cBhvr>
                                        <p:cTn id="67" dur="100"/>
                                        <p:tgtEl>
                                          <p:spTgt spid="46"/>
                                        </p:tgtEl>
                                      </p:cBhvr>
                                    </p:animEffect>
                                  </p:childTnLst>
                                </p:cTn>
                              </p:par>
                            </p:childTnLst>
                          </p:cTn>
                        </p:par>
                        <p:par>
                          <p:cTn id="68" fill="hold">
                            <p:stCondLst>
                              <p:cond delay="1600"/>
                            </p:stCondLst>
                            <p:childTnLst>
                              <p:par>
                                <p:cTn id="69" presetID="22" presetClass="entr" presetSubtype="8" fill="hold" grpId="0" nodeType="after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100"/>
                                        <p:tgtEl>
                                          <p:spTgt spid="47"/>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16"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3129529-6D17-8B25-16D8-B72A03FC62AC}"/>
              </a:ext>
            </a:extLst>
          </p:cNvPr>
          <p:cNvSpPr/>
          <p:nvPr/>
        </p:nvSpPr>
        <p:spPr>
          <a:xfrm>
            <a:off x="3481134" y="3208421"/>
            <a:ext cx="2181729"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16</a:t>
            </a:fld>
            <a:endParaRPr lang="en-US" dirty="0"/>
          </a:p>
        </p:txBody>
      </p:sp>
      <p:sp>
        <p:nvSpPr>
          <p:cNvPr id="6" name="Rounded Rectangular Callout 5">
            <a:extLst>
              <a:ext uri="{FF2B5EF4-FFF2-40B4-BE49-F238E27FC236}">
                <a16:creationId xmlns:a16="http://schemas.microsoft.com/office/drawing/2014/main" id="{3080D8CF-689A-D32C-90AC-986D450DD38F}"/>
              </a:ext>
            </a:extLst>
          </p:cNvPr>
          <p:cNvSpPr/>
          <p:nvPr/>
        </p:nvSpPr>
        <p:spPr>
          <a:xfrm>
            <a:off x="6096000" y="4895425"/>
            <a:ext cx="5803875" cy="1460926"/>
          </a:xfrm>
          <a:prstGeom prst="wedgeRoundRectCallout">
            <a:avLst>
              <a:gd name="adj1" fmla="val -31847"/>
              <a:gd name="adj2" fmla="val -93280"/>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cs typeface="Consolas" panose="020B0609020204030204" pitchFamily="49" charset="0"/>
              </a:rPr>
              <a:t>Can these conditions even be expressed via </a:t>
            </a:r>
            <a:r>
              <a:rPr lang="en-US" sz="2800" b="1" dirty="0" err="1">
                <a:cs typeface="Consolas" panose="020B0609020204030204" pitchFamily="49" charset="0"/>
              </a:rPr>
              <a:t>Verus</a:t>
            </a:r>
            <a:r>
              <a:rPr lang="en-US" sz="2800" b="1" dirty="0">
                <a:cs typeface="Consolas" panose="020B0609020204030204" pitchFamily="49" charset="0"/>
              </a:rPr>
              <a:t> preconditions?</a:t>
            </a:r>
            <a:endParaRPr lang="en-US" sz="2800" dirty="0">
              <a:cs typeface="Consolas" panose="020B0609020204030204" pitchFamily="49" charset="0"/>
            </a:endParaRPr>
          </a:p>
        </p:txBody>
      </p:sp>
      <p:sp>
        <p:nvSpPr>
          <p:cNvPr id="7" name="Rectangle 6">
            <a:extLst>
              <a:ext uri="{FF2B5EF4-FFF2-40B4-BE49-F238E27FC236}">
                <a16:creationId xmlns:a16="http://schemas.microsoft.com/office/drawing/2014/main" id="{AD47DA4E-3A59-6305-17F3-2CF15DF1A4DE}"/>
              </a:ext>
            </a:extLst>
          </p:cNvPr>
          <p:cNvSpPr/>
          <p:nvPr/>
        </p:nvSpPr>
        <p:spPr>
          <a:xfrm>
            <a:off x="1540042" y="3673642"/>
            <a:ext cx="7529007" cy="452355"/>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Playing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Tree>
    <p:extLst>
      <p:ext uri="{BB962C8B-B14F-4D97-AF65-F5344CB8AC3E}">
        <p14:creationId xmlns:p14="http://schemas.microsoft.com/office/powerpoint/2010/main" val="313098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1"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17</a:t>
            </a:fld>
            <a:endParaRPr lang="en-US" dirty="0"/>
          </a:p>
        </p:txBody>
      </p:sp>
      <p:pic>
        <p:nvPicPr>
          <p:cNvPr id="6" name="Picture 5" descr="An old person with her hands on her head&#10;&#10;Description automatically generated">
            <a:extLst>
              <a:ext uri="{FF2B5EF4-FFF2-40B4-BE49-F238E27FC236}">
                <a16:creationId xmlns:a16="http://schemas.microsoft.com/office/drawing/2014/main" id="{A798EACF-06A4-D7F3-3E32-04E74F1726FC}"/>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020617" y="4347412"/>
            <a:ext cx="4263751" cy="2778291"/>
          </a:xfrm>
          <a:prstGeom prst="rect">
            <a:avLst/>
          </a:prstGeom>
        </p:spPr>
      </p:pic>
      <p:sp>
        <p:nvSpPr>
          <p:cNvPr id="7" name="Oval Callout 6">
            <a:extLst>
              <a:ext uri="{FF2B5EF4-FFF2-40B4-BE49-F238E27FC236}">
                <a16:creationId xmlns:a16="http://schemas.microsoft.com/office/drawing/2014/main" id="{F211F502-CF11-3876-F30A-EC5EB88C4817}"/>
              </a:ext>
            </a:extLst>
          </p:cNvPr>
          <p:cNvSpPr/>
          <p:nvPr/>
        </p:nvSpPr>
        <p:spPr>
          <a:xfrm>
            <a:off x="1427747" y="4910765"/>
            <a:ext cx="3288070" cy="1740568"/>
          </a:xfrm>
          <a:prstGeom prst="wedgeEllipseCallout">
            <a:avLst>
              <a:gd name="adj1" fmla="val 107612"/>
              <a:gd name="adj2" fmla="val -15564"/>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Now we’re just going in circles!</a:t>
            </a:r>
          </a:p>
        </p:txBody>
      </p:sp>
    </p:spTree>
    <p:extLst>
      <p:ext uri="{BB962C8B-B14F-4D97-AF65-F5344CB8AC3E}">
        <p14:creationId xmlns:p14="http://schemas.microsoft.com/office/powerpoint/2010/main" val="266677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a:p>
            <a:r>
              <a:rPr lang="en-US" dirty="0">
                <a:solidFill>
                  <a:schemeClr val="accent4">
                    <a:lumMod val="75000"/>
                  </a:schemeClr>
                </a:solidFill>
              </a:rPr>
              <a:t>Solution: </a:t>
            </a:r>
            <a:r>
              <a:rPr lang="en-US" b="1" dirty="0">
                <a:solidFill>
                  <a:schemeClr val="accent4">
                    <a:lumMod val="75000"/>
                  </a:schemeClr>
                </a:solidFill>
              </a:rPr>
              <a:t>Decouple</a:t>
            </a:r>
            <a:r>
              <a:rPr lang="en-US" dirty="0">
                <a:solidFill>
                  <a:schemeClr val="accent4">
                    <a:lumMod val="75000"/>
                  </a:schemeClr>
                </a:solidFill>
              </a:rPr>
              <a:t> the ownership reasoning from the physical pointers; reason about ownership in “proof code”</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18</a:t>
            </a:fld>
            <a:endParaRPr lang="en-US" dirty="0"/>
          </a:p>
        </p:txBody>
      </p:sp>
    </p:spTree>
    <p:extLst>
      <p:ext uri="{BB962C8B-B14F-4D97-AF65-F5344CB8AC3E}">
        <p14:creationId xmlns:p14="http://schemas.microsoft.com/office/powerpoint/2010/main" val="127030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Place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19</a:t>
            </a:fld>
            <a:endParaRPr lang="en-US" dirty="0"/>
          </a:p>
        </p:txBody>
      </p:sp>
      <p:sp>
        <p:nvSpPr>
          <p:cNvPr id="10" name="Rounded Rectangle 9">
            <a:extLst>
              <a:ext uri="{FF2B5EF4-FFF2-40B4-BE49-F238E27FC236}">
                <a16:creationId xmlns:a16="http://schemas.microsoft.com/office/drawing/2014/main" id="{E1992DF7-E0E6-9639-F73E-27BCA25B483A}"/>
              </a:ext>
            </a:extLst>
          </p:cNvPr>
          <p:cNvSpPr/>
          <p:nvPr/>
        </p:nvSpPr>
        <p:spPr>
          <a:xfrm>
            <a:off x="1620253" y="1989221"/>
            <a:ext cx="4973053" cy="2326105"/>
          </a:xfrm>
          <a:prstGeom prst="roundRect">
            <a:avLst/>
          </a:prstGeom>
          <a:solidFill>
            <a:schemeClr val="accent4">
              <a:lumMod val="20000"/>
              <a:lumOff val="80000"/>
            </a:schemeClr>
          </a:solidFill>
          <a:ln w="57150">
            <a:solidFill>
              <a:schemeClr val="accent4">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For the demo &amp; exercise, we’ll use </a:t>
            </a:r>
            <a:r>
              <a:rPr lang="en-US" sz="2400" dirty="0" err="1"/>
              <a:t>Verus’s</a:t>
            </a:r>
            <a:r>
              <a:rPr lang="en-US" sz="2400" dirty="0"/>
              <a:t> </a:t>
            </a:r>
            <a:r>
              <a:rPr lang="en-US" sz="2400" b="1" dirty="0"/>
              <a:t>“Simple </a:t>
            </a:r>
            <a:r>
              <a:rPr lang="en-US" sz="2400" b="1" dirty="0" err="1"/>
              <a:t>PPtr</a:t>
            </a:r>
            <a:r>
              <a:rPr lang="en-US" sz="2400" b="1" dirty="0"/>
              <a:t>” </a:t>
            </a:r>
            <a:r>
              <a:rPr lang="en-US" sz="2400" dirty="0"/>
              <a:t>library, which sands down the rougher edges at the cost of generality — but it still covers the </a:t>
            </a:r>
            <a:r>
              <a:rPr lang="en-US" sz="2400" b="1" dirty="0"/>
              <a:t>key points</a:t>
            </a:r>
          </a:p>
        </p:txBody>
      </p:sp>
    </p:spTree>
    <p:extLst>
      <p:ext uri="{BB962C8B-B14F-4D97-AF65-F5344CB8AC3E}">
        <p14:creationId xmlns:p14="http://schemas.microsoft.com/office/powerpoint/2010/main" val="360455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9" presetClass="emph" presetSubtype="0" grpId="0" nodeType="withEffect">
                                  <p:stCondLst>
                                    <p:cond delay="0"/>
                                  </p:stCondLst>
                                  <p:childTnLst>
                                    <p:set>
                                      <p:cBhvr>
                                        <p:cTn id="9" dur="indefinite"/>
                                        <p:tgtEl>
                                          <p:spTgt spid="3">
                                            <p:txEl>
                                              <p:pRg st="1" end="1"/>
                                            </p:txEl>
                                          </p:spTgt>
                                        </p:tgtEl>
                                        <p:attrNameLst>
                                          <p:attrName>style.opacity</p:attrName>
                                        </p:attrNameLst>
                                      </p:cBhvr>
                                      <p:to>
                                        <p:strVal val="0.25"/>
                                      </p:to>
                                    </p:set>
                                    <p:animEffect filter="image" prLst="opacity: 0.25">
                                      <p:cBhvr rctx="IE">
                                        <p:cTn id="10" dur="indefinite"/>
                                        <p:tgtEl>
                                          <p:spTgt spid="3">
                                            <p:txEl>
                                              <p:pRg st="1" end="1"/>
                                            </p:txEl>
                                          </p:spTgt>
                                        </p:tgtEl>
                                      </p:cBhvr>
                                    </p:animEffect>
                                  </p:childTnLst>
                                </p:cTn>
                              </p:par>
                              <p:par>
                                <p:cTn id="11" presetID="9" presetClass="emph" presetSubtype="0" grpId="0" nodeType="withEffect">
                                  <p:stCondLst>
                                    <p:cond delay="0"/>
                                  </p:stCondLst>
                                  <p:childTnLst>
                                    <p:set>
                                      <p:cBhvr>
                                        <p:cTn id="12" dur="indefinite"/>
                                        <p:tgtEl>
                                          <p:spTgt spid="3">
                                            <p:txEl>
                                              <p:pRg st="2" end="2"/>
                                            </p:txEl>
                                          </p:spTgt>
                                        </p:tgtEl>
                                        <p:attrNameLst>
                                          <p:attrName>style.opacity</p:attrName>
                                        </p:attrNameLst>
                                      </p:cBhvr>
                                      <p:to>
                                        <p:strVal val="0.25"/>
                                      </p:to>
                                    </p:set>
                                    <p:animEffect filter="image" prLst="opacity: 0.25">
                                      <p:cBhvr rctx="IE">
                                        <p:cTn id="13" dur="indefinite"/>
                                        <p:tgtEl>
                                          <p:spTgt spid="3">
                                            <p:txEl>
                                              <p:pRg st="2" end="2"/>
                                            </p:txEl>
                                          </p:spTgt>
                                        </p:tgtEl>
                                      </p:cBhvr>
                                    </p:animEffect>
                                  </p:childTnLst>
                                </p:cTn>
                              </p:par>
                              <p:par>
                                <p:cTn id="14" presetID="9" presetClass="emph" presetSubtype="0" grpId="0" nodeType="withEffect">
                                  <p:stCondLst>
                                    <p:cond delay="0"/>
                                  </p:stCondLst>
                                  <p:childTnLst>
                                    <p:set>
                                      <p:cBhvr>
                                        <p:cTn id="15" dur="indefinite"/>
                                        <p:tgtEl>
                                          <p:spTgt spid="3">
                                            <p:txEl>
                                              <p:pRg st="3" end="3"/>
                                            </p:txEl>
                                          </p:spTgt>
                                        </p:tgtEl>
                                        <p:attrNameLst>
                                          <p:attrName>style.opacity</p:attrName>
                                        </p:attrNameLst>
                                      </p:cBhvr>
                                      <p:to>
                                        <p:strVal val="0.25"/>
                                      </p:to>
                                    </p:set>
                                    <p:animEffect filter="image" prLst="opacity: 0.25">
                                      <p:cBhvr rctx="IE">
                                        <p:cTn id="16" dur="indefinite"/>
                                        <p:tgtEl>
                                          <p:spTgt spid="3">
                                            <p:txEl>
                                              <p:pRg st="3" end="3"/>
                                            </p:txEl>
                                          </p:spTgt>
                                        </p:tgtEl>
                                      </p:cBhvr>
                                    </p:animEffect>
                                  </p:childTnLst>
                                </p:cTn>
                              </p:par>
                              <p:par>
                                <p:cTn id="17" presetID="9" presetClass="emph" presetSubtype="0" grpId="0" nodeType="withEffect">
                                  <p:stCondLst>
                                    <p:cond delay="0"/>
                                  </p:stCondLst>
                                  <p:childTnLst>
                                    <p:set>
                                      <p:cBhvr>
                                        <p:cTn id="18" dur="indefinite"/>
                                        <p:tgtEl>
                                          <p:spTgt spid="3">
                                            <p:txEl>
                                              <p:pRg st="4" end="4"/>
                                            </p:txEl>
                                          </p:spTgt>
                                        </p:tgtEl>
                                        <p:attrNameLst>
                                          <p:attrName>style.opacity</p:attrName>
                                        </p:attrNameLst>
                                      </p:cBhvr>
                                      <p:to>
                                        <p:strVal val="0.25"/>
                                      </p:to>
                                    </p:set>
                                    <p:animEffect filter="image" prLst="opacity: 0.25">
                                      <p:cBhvr rctx="IE">
                                        <p:cTn id="19" dur="indefinite"/>
                                        <p:tgtEl>
                                          <p:spTgt spid="3">
                                            <p:txEl>
                                              <p:pRg st="4" end="4"/>
                                            </p:txEl>
                                          </p:spTgt>
                                        </p:tgtEl>
                                      </p:cBhvr>
                                    </p:animEffect>
                                  </p:childTnLst>
                                </p:cTn>
                              </p:par>
                              <p:par>
                                <p:cTn id="20" presetID="9" presetClass="emph" presetSubtype="0" grpId="0" nodeType="withEffect">
                                  <p:stCondLst>
                                    <p:cond delay="0"/>
                                  </p:stCondLst>
                                  <p:childTnLst>
                                    <p:set>
                                      <p:cBhvr>
                                        <p:cTn id="21" dur="indefinite"/>
                                        <p:tgtEl>
                                          <p:spTgt spid="3">
                                            <p:txEl>
                                              <p:pRg st="5" end="5"/>
                                            </p:txEl>
                                          </p:spTgt>
                                        </p:tgtEl>
                                        <p:attrNameLst>
                                          <p:attrName>style.opacity</p:attrName>
                                        </p:attrNameLst>
                                      </p:cBhvr>
                                      <p:to>
                                        <p:strVal val="0.25"/>
                                      </p:to>
                                    </p:set>
                                    <p:animEffect filter="image" prLst="opacity: 0.25">
                                      <p:cBhvr rctx="IE">
                                        <p:cTn id="22" dur="indefinite"/>
                                        <p:tgtEl>
                                          <p:spTgt spid="3">
                                            <p:txEl>
                                              <p:pRg st="5" end="5"/>
                                            </p:txEl>
                                          </p:spTgt>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E2F63B-B511-5DA3-76C8-BFFA993055D0}"/>
              </a:ext>
            </a:extLst>
          </p:cNvPr>
          <p:cNvSpPr>
            <a:spLocks noGrp="1"/>
          </p:cNvSpPr>
          <p:nvPr>
            <p:ph type="sldNum" sz="quarter" idx="10"/>
          </p:nvPr>
        </p:nvSpPr>
        <p:spPr/>
        <p:txBody>
          <a:bodyPr/>
          <a:lstStyle/>
          <a:p>
            <a:fld id="{6244B543-AA52-EB47-B3A9-0A2A6FE25F7B}" type="slidenum">
              <a:rPr lang="en-US" smtClean="0"/>
              <a:t>2</a:t>
            </a:fld>
            <a:endParaRPr lang="en-US" dirty="0"/>
          </a:p>
        </p:txBody>
      </p:sp>
      <p:sp>
        <p:nvSpPr>
          <p:cNvPr id="6" name="Content Placeholder 2">
            <a:extLst>
              <a:ext uri="{FF2B5EF4-FFF2-40B4-BE49-F238E27FC236}">
                <a16:creationId xmlns:a16="http://schemas.microsoft.com/office/drawing/2014/main" id="{D5F9B1D4-CD52-2BD6-276A-23AEAB92CCDC}"/>
              </a:ext>
            </a:extLst>
          </p:cNvPr>
          <p:cNvSpPr>
            <a:spLocks noGrp="1"/>
          </p:cNvSpPr>
          <p:nvPr>
            <p:ph idx="1"/>
          </p:nvPr>
        </p:nvSpPr>
        <p:spPr>
          <a:xfrm>
            <a:off x="765080" y="933188"/>
            <a:ext cx="6300866" cy="1309222"/>
          </a:xfrm>
        </p:spPr>
        <p:txBody>
          <a:bodyPr>
            <a:normAutofit lnSpcReduction="10000"/>
            <a:scene3d>
              <a:camera prst="orthographicFront"/>
              <a:lightRig rig="threePt" dir="t"/>
            </a:scene3d>
            <a:sp3d extrusionH="57150">
              <a:bevelT w="38100" h="38100"/>
            </a:sp3d>
          </a:bodyPr>
          <a:lstStyle/>
          <a:p>
            <a:pPr marL="0" indent="0">
              <a:buNone/>
            </a:pPr>
            <a:r>
              <a:rPr lang="en-US" sz="88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pic>
        <p:nvPicPr>
          <p:cNvPr id="7" name="Picture 2" descr="Ropest PERSONAL USE ONLY">
            <a:extLst>
              <a:ext uri="{FF2B5EF4-FFF2-40B4-BE49-F238E27FC236}">
                <a16:creationId xmlns:a16="http://schemas.microsoft.com/office/drawing/2014/main" id="{1ADA289E-4FAD-8BB6-A511-42598BA12D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385373"/>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7878E520-72C8-467F-11DD-E61FF9F8AC12}"/>
              </a:ext>
            </a:extLst>
          </p:cNvPr>
          <p:cNvGrpSpPr/>
          <p:nvPr/>
        </p:nvGrpSpPr>
        <p:grpSpPr>
          <a:xfrm>
            <a:off x="3277360" y="2669883"/>
            <a:ext cx="9954444" cy="1200329"/>
            <a:chOff x="-545131" y="770977"/>
            <a:chExt cx="9954444" cy="1200329"/>
          </a:xfrm>
        </p:grpSpPr>
        <p:sp>
          <p:nvSpPr>
            <p:cNvPr id="8" name="Oval 7">
              <a:extLst>
                <a:ext uri="{FF2B5EF4-FFF2-40B4-BE49-F238E27FC236}">
                  <a16:creationId xmlns:a16="http://schemas.microsoft.com/office/drawing/2014/main" id="{A7AC2D90-534B-F242-FC62-4DACB01A88A9}"/>
                </a:ext>
              </a:extLst>
            </p:cNvPr>
            <p:cNvSpPr/>
            <p:nvPr/>
          </p:nvSpPr>
          <p:spPr>
            <a:xfrm>
              <a:off x="2078769" y="1290023"/>
              <a:ext cx="251919" cy="16223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809EE926-2068-A028-4C33-E5F9DA530594}"/>
                </a:ext>
              </a:extLst>
            </p:cNvPr>
            <p:cNvSpPr/>
            <p:nvPr/>
          </p:nvSpPr>
          <p:spPr>
            <a:xfrm>
              <a:off x="3090568"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51EA1D1C-0559-6D9A-4CF9-032BB7244276}"/>
                </a:ext>
              </a:extLst>
            </p:cNvPr>
            <p:cNvSpPr/>
            <p:nvPr/>
          </p:nvSpPr>
          <p:spPr>
            <a:xfrm>
              <a:off x="6109751"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C13419BF-0A50-23FF-B438-FACDE397A611}"/>
                </a:ext>
              </a:extLst>
            </p:cNvPr>
            <p:cNvSpPr/>
            <p:nvPr/>
          </p:nvSpPr>
          <p:spPr>
            <a:xfrm rot="20213888">
              <a:off x="5614889" y="1444118"/>
              <a:ext cx="305775" cy="190427"/>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A4577F6-0D14-FC35-3C5A-5FC77A9DD671}"/>
                </a:ext>
              </a:extLst>
            </p:cNvPr>
            <p:cNvSpPr/>
            <p:nvPr/>
          </p:nvSpPr>
          <p:spPr>
            <a:xfrm>
              <a:off x="-545131" y="770977"/>
              <a:ext cx="9954444" cy="1200329"/>
            </a:xfrm>
            <a:prstGeom prst="rect">
              <a:avLst/>
            </a:prstGeom>
            <a:noFill/>
          </p:spPr>
          <p:txBody>
            <a:bodyPr wrap="square" lIns="91440" tIns="45720" rIns="91440" bIns="45720">
              <a:spAutoFit/>
            </a:bodyPr>
            <a:lstStyle/>
            <a:p>
              <a:pPr algn="ctr"/>
              <a:r>
                <a:rPr lang="en-US" sz="72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grpSp>
    </p:spTree>
    <p:extLst>
      <p:ext uri="{BB962C8B-B14F-4D97-AF65-F5344CB8AC3E}">
        <p14:creationId xmlns:p14="http://schemas.microsoft.com/office/powerpoint/2010/main" val="2458059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910210" y="2766218"/>
            <a:ext cx="9836426" cy="1325563"/>
          </a:xfrm>
        </p:spPr>
        <p:txBody>
          <a:bodyPr>
            <a:noAutofit/>
          </a:bodyPr>
          <a:lstStyle/>
          <a:p>
            <a:r>
              <a:rPr lang="en-US" sz="9600" dirty="0"/>
              <a:t>[</a:t>
            </a:r>
            <a:r>
              <a:rPr lang="en-US" sz="9600" dirty="0" err="1"/>
              <a:t>PPtr</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20</a:t>
            </a:fld>
            <a:endParaRPr lang="en-US" dirty="0"/>
          </a:p>
        </p:txBody>
      </p:sp>
    </p:spTree>
    <p:extLst>
      <p:ext uri="{BB962C8B-B14F-4D97-AF65-F5344CB8AC3E}">
        <p14:creationId xmlns:p14="http://schemas.microsoft.com/office/powerpoint/2010/main" val="3162301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7C75-43EF-B643-EB51-62086307181E}"/>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9BB69B6A-414E-5E22-0F89-4F81103E0F9D}"/>
              </a:ext>
            </a:extLst>
          </p:cNvPr>
          <p:cNvSpPr>
            <a:spLocks noGrp="1"/>
          </p:cNvSpPr>
          <p:nvPr>
            <p:ph idx="1"/>
          </p:nvPr>
        </p:nvSpPr>
        <p:spPr/>
        <p:txBody>
          <a:bodyPr/>
          <a:lstStyle/>
          <a:p>
            <a:r>
              <a:rPr lang="en-US" dirty="0"/>
              <a:t>In general, “unsafe code” is actually </a:t>
            </a:r>
            <a:r>
              <a:rPr lang="en-US" dirty="0">
                <a:solidFill>
                  <a:schemeClr val="accent4">
                    <a:lumMod val="75000"/>
                  </a:schemeClr>
                </a:solidFill>
              </a:rPr>
              <a:t>Conditionally Safe</a:t>
            </a:r>
          </a:p>
          <a:p>
            <a:pPr lvl="1"/>
            <a:r>
              <a:rPr lang="en-US" dirty="0"/>
              <a:t>i.e., it has a </a:t>
            </a:r>
            <a:r>
              <a:rPr lang="en-US" sz="24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dirty="0"/>
              <a:t> clause</a:t>
            </a:r>
          </a:p>
          <a:p>
            <a:r>
              <a:rPr lang="en-US" dirty="0"/>
              <a:t>However, for advanced cases like raw pointers, safety comes from a </a:t>
            </a:r>
            <a:r>
              <a:rPr lang="en-US" b="1" dirty="0"/>
              <a:t>combination</a:t>
            </a:r>
            <a:r>
              <a:rPr lang="en-US" dirty="0"/>
              <a:t> of this </a:t>
            </a:r>
            <a:r>
              <a:rPr lang="en-US" sz="28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dirty="0"/>
              <a:t> clause with complex </a:t>
            </a:r>
            <a:r>
              <a:rPr lang="en-US" i="1" dirty="0">
                <a:solidFill>
                  <a:schemeClr val="accent4">
                    <a:lumMod val="75000"/>
                  </a:schemeClr>
                </a:solidFill>
              </a:rPr>
              <a:t>ownership</a:t>
            </a:r>
            <a:r>
              <a:rPr lang="en-US" dirty="0"/>
              <a:t> reasoning</a:t>
            </a:r>
          </a:p>
          <a:p>
            <a:r>
              <a:rPr lang="en-US" dirty="0"/>
              <a:t>We can handle this ownership reasoning in </a:t>
            </a:r>
            <a:r>
              <a:rPr lang="en-US" b="1" dirty="0"/>
              <a:t>proof</a:t>
            </a:r>
            <a:r>
              <a:rPr lang="en-US" dirty="0"/>
              <a:t> code, without tying it to the physical types</a:t>
            </a:r>
          </a:p>
        </p:txBody>
      </p:sp>
      <p:sp>
        <p:nvSpPr>
          <p:cNvPr id="4" name="Slide Number Placeholder 3">
            <a:extLst>
              <a:ext uri="{FF2B5EF4-FFF2-40B4-BE49-F238E27FC236}">
                <a16:creationId xmlns:a16="http://schemas.microsoft.com/office/drawing/2014/main" id="{375E1B84-7C2A-3C7E-0FB1-ECD2D9DE687B}"/>
              </a:ext>
            </a:extLst>
          </p:cNvPr>
          <p:cNvSpPr>
            <a:spLocks noGrp="1"/>
          </p:cNvSpPr>
          <p:nvPr>
            <p:ph type="sldNum" sz="quarter" idx="10"/>
          </p:nvPr>
        </p:nvSpPr>
        <p:spPr/>
        <p:txBody>
          <a:bodyPr/>
          <a:lstStyle/>
          <a:p>
            <a:fld id="{6244B543-AA52-EB47-B3A9-0A2A6FE25F7B}" type="slidenum">
              <a:rPr lang="en-US" smtClean="0"/>
              <a:t>21</a:t>
            </a:fld>
            <a:endParaRPr lang="en-US" dirty="0"/>
          </a:p>
        </p:txBody>
      </p:sp>
    </p:spTree>
    <p:extLst>
      <p:ext uri="{BB962C8B-B14F-4D97-AF65-F5344CB8AC3E}">
        <p14:creationId xmlns:p14="http://schemas.microsoft.com/office/powerpoint/2010/main" val="20185730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34C668-66A7-3A5D-54C9-C12BC2B7741D}"/>
              </a:ext>
            </a:extLst>
          </p:cNvPr>
          <p:cNvSpPr>
            <a:spLocks noGrp="1"/>
          </p:cNvSpPr>
          <p:nvPr>
            <p:ph type="sldNum" sz="quarter" idx="10"/>
          </p:nvPr>
        </p:nvSpPr>
        <p:spPr/>
        <p:txBody>
          <a:bodyPr/>
          <a:lstStyle/>
          <a:p>
            <a:fld id="{6244B543-AA52-EB47-B3A9-0A2A6FE25F7B}" type="slidenum">
              <a:rPr lang="en-US" smtClean="0"/>
              <a:t>22</a:t>
            </a:fld>
            <a:endParaRPr lang="en-US" dirty="0"/>
          </a:p>
        </p:txBody>
      </p:sp>
      <p:sp>
        <p:nvSpPr>
          <p:cNvPr id="6" name="Oval 5">
            <a:extLst>
              <a:ext uri="{FF2B5EF4-FFF2-40B4-BE49-F238E27FC236}">
                <a16:creationId xmlns:a16="http://schemas.microsoft.com/office/drawing/2014/main" id="{82B0A6DE-542D-86A3-C48A-E2B14E003F3C}"/>
              </a:ext>
            </a:extLst>
          </p:cNvPr>
          <p:cNvSpPr/>
          <p:nvPr/>
        </p:nvSpPr>
        <p:spPr>
          <a:xfrm>
            <a:off x="7734925" y="1768839"/>
            <a:ext cx="569626" cy="749509"/>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BCFAF623-0FB6-54EF-66A9-5FCAEA3A7FA5}"/>
              </a:ext>
            </a:extLst>
          </p:cNvPr>
          <p:cNvSpPr/>
          <p:nvPr/>
        </p:nvSpPr>
        <p:spPr>
          <a:xfrm>
            <a:off x="5398958" y="1768838"/>
            <a:ext cx="697042"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9A08E8B7-97C4-5ECA-C789-28B79D80EC55}"/>
              </a:ext>
            </a:extLst>
          </p:cNvPr>
          <p:cNvSpPr/>
          <p:nvPr/>
        </p:nvSpPr>
        <p:spPr>
          <a:xfrm>
            <a:off x="6465758" y="4259704"/>
            <a:ext cx="639580" cy="672060"/>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1DBF75B4-A7EC-2E74-77D6-D52FA4E66095}"/>
              </a:ext>
            </a:extLst>
          </p:cNvPr>
          <p:cNvSpPr/>
          <p:nvPr/>
        </p:nvSpPr>
        <p:spPr>
          <a:xfrm>
            <a:off x="5398958" y="4595734"/>
            <a:ext cx="639580"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0E6D7F5-A917-3FCC-F9D7-808E7FF64385}"/>
              </a:ext>
            </a:extLst>
          </p:cNvPr>
          <p:cNvSpPr/>
          <p:nvPr/>
        </p:nvSpPr>
        <p:spPr>
          <a:xfrm>
            <a:off x="1118778" y="681037"/>
            <a:ext cx="9954444" cy="5016758"/>
          </a:xfrm>
          <a:prstGeom prst="rect">
            <a:avLst/>
          </a:prstGeom>
          <a:noFill/>
        </p:spPr>
        <p:txBody>
          <a:bodyPr wrap="square" lIns="91440" tIns="45720" rIns="91440" bIns="45720">
            <a:spAutoFit/>
          </a:bodyPr>
          <a:lstStyle/>
          <a:p>
            <a:pPr algn="ctr"/>
            <a:r>
              <a:rPr lang="en-US" sz="160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spTree>
    <p:extLst>
      <p:ext uri="{BB962C8B-B14F-4D97-AF65-F5344CB8AC3E}">
        <p14:creationId xmlns:p14="http://schemas.microsoft.com/office/powerpoint/2010/main" val="35396396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8FDC-D4D0-3254-26E7-CC30B1E1F922}"/>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ECEDE2A6-475F-98D2-1CBB-2C2EE51F5E72}"/>
              </a:ext>
            </a:extLst>
          </p:cNvPr>
          <p:cNvSpPr>
            <a:spLocks noGrp="1"/>
          </p:cNvSpPr>
          <p:nvPr>
            <p:ph idx="1"/>
          </p:nvPr>
        </p:nvSpPr>
        <p:spPr>
          <a:xfrm>
            <a:off x="838199" y="1825625"/>
            <a:ext cx="10959059" cy="842624"/>
          </a:xfrm>
        </p:spPr>
        <p:txBody>
          <a:bodyPr/>
          <a:lstStyle/>
          <a:p>
            <a:pPr marL="0" indent="0">
              <a:buNone/>
            </a:pPr>
            <a:r>
              <a:rPr lang="en-US" dirty="0"/>
              <a:t>Rust’s references are usually described to new users as follows: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88B4A69D-3EE3-5F59-2B43-15569EB8CCD9}"/>
              </a:ext>
            </a:extLst>
          </p:cNvPr>
          <p:cNvSpPr>
            <a:spLocks noGrp="1"/>
          </p:cNvSpPr>
          <p:nvPr>
            <p:ph type="sldNum" sz="quarter" idx="10"/>
          </p:nvPr>
        </p:nvSpPr>
        <p:spPr/>
        <p:txBody>
          <a:bodyPr/>
          <a:lstStyle/>
          <a:p>
            <a:fld id="{6244B543-AA52-EB47-B3A9-0A2A6FE25F7B}" type="slidenum">
              <a:rPr lang="en-US" smtClean="0"/>
              <a:t>23</a:t>
            </a:fld>
            <a:endParaRPr lang="en-US" dirty="0"/>
          </a:p>
        </p:txBody>
      </p:sp>
      <p:graphicFrame>
        <p:nvGraphicFramePr>
          <p:cNvPr id="6" name="Table 5">
            <a:extLst>
              <a:ext uri="{FF2B5EF4-FFF2-40B4-BE49-F238E27FC236}">
                <a16:creationId xmlns:a16="http://schemas.microsoft.com/office/drawing/2014/main" id="{EED3BFCD-1F7E-69DF-E885-3BE3B942B197}"/>
              </a:ext>
            </a:extLst>
          </p:cNvPr>
          <p:cNvGraphicFramePr>
            <a:graphicFrameLocks noGrp="1"/>
          </p:cNvGraphicFramePr>
          <p:nvPr>
            <p:extLst>
              <p:ext uri="{D42A27DB-BD31-4B8C-83A1-F6EECF244321}">
                <p14:modId xmlns:p14="http://schemas.microsoft.com/office/powerpoint/2010/main" val="721638299"/>
              </p:ext>
            </p:extLst>
          </p:nvPr>
        </p:nvGraphicFramePr>
        <p:xfrm>
          <a:off x="3639745" y="2691444"/>
          <a:ext cx="5355966" cy="1371600"/>
        </p:xfrm>
        <a:graphic>
          <a:graphicData uri="http://schemas.openxmlformats.org/drawingml/2006/table">
            <a:tbl>
              <a:tblPr firstRow="1" bandRow="1">
                <a:tableStyleId>{5C22544A-7EE6-4342-B048-85BDC9FD1C3A}</a:tableStyleId>
              </a:tblPr>
              <a:tblGrid>
                <a:gridCol w="1785322">
                  <a:extLst>
                    <a:ext uri="{9D8B030D-6E8A-4147-A177-3AD203B41FA5}">
                      <a16:colId xmlns:a16="http://schemas.microsoft.com/office/drawing/2014/main" val="2404673131"/>
                    </a:ext>
                  </a:extLst>
                </a:gridCol>
                <a:gridCol w="1785322">
                  <a:extLst>
                    <a:ext uri="{9D8B030D-6E8A-4147-A177-3AD203B41FA5}">
                      <a16:colId xmlns:a16="http://schemas.microsoft.com/office/drawing/2014/main" val="1546735648"/>
                    </a:ext>
                  </a:extLst>
                </a:gridCol>
                <a:gridCol w="1785322">
                  <a:extLst>
                    <a:ext uri="{9D8B030D-6E8A-4147-A177-3AD203B41FA5}">
                      <a16:colId xmlns:a16="http://schemas.microsoft.com/office/drawing/2014/main" val="3568670285"/>
                    </a:ext>
                  </a:extLst>
                </a:gridCol>
              </a:tblGrid>
              <a:tr h="370840">
                <a:tc>
                  <a:txBody>
                    <a:bodyPr/>
                    <a:lstStyle/>
                    <a:p>
                      <a:pPr algn="l"/>
                      <a:r>
                        <a:rPr lang="en-US" sz="2400" dirty="0"/>
                        <a:t>Type</a:t>
                      </a:r>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793526942"/>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&amp;mut T</a:t>
                      </a:r>
                    </a:p>
                  </a:txBody>
                  <a:tcPr/>
                </a:tc>
                <a:tc>
                  <a:txBody>
                    <a:bodyPr/>
                    <a:lstStyle/>
                    <a:p>
                      <a:pPr algn="ctr"/>
                      <a:r>
                        <a:rPr lang="en-US" sz="2400" b="1" dirty="0"/>
                        <a:t>Unique</a:t>
                      </a:r>
                    </a:p>
                  </a:txBody>
                  <a:tcPr/>
                </a:tc>
                <a:tc>
                  <a:txBody>
                    <a:bodyPr/>
                    <a:lstStyle/>
                    <a:p>
                      <a:pPr algn="ctr"/>
                      <a:r>
                        <a:rPr lang="en-US" sz="2400" b="1" dirty="0"/>
                        <a:t>Mutable</a:t>
                      </a:r>
                    </a:p>
                  </a:txBody>
                  <a:tcPr/>
                </a:tc>
                <a:extLst>
                  <a:ext uri="{0D108BD9-81ED-4DB2-BD59-A6C34878D82A}">
                    <a16:rowId xmlns:a16="http://schemas.microsoft.com/office/drawing/2014/main" val="1596416038"/>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&amp;T</a:t>
                      </a:r>
                    </a:p>
                  </a:txBody>
                  <a:tcPr/>
                </a:tc>
                <a:tc>
                  <a:txBody>
                    <a:bodyPr/>
                    <a:lstStyle/>
                    <a:p>
                      <a:pPr algn="ctr"/>
                      <a:r>
                        <a:rPr lang="en-US" sz="2400" b="1" dirty="0"/>
                        <a:t>Shared</a:t>
                      </a:r>
                    </a:p>
                  </a:txBody>
                  <a:tcPr/>
                </a:tc>
                <a:tc>
                  <a:txBody>
                    <a:bodyPr/>
                    <a:lstStyle/>
                    <a:p>
                      <a:pPr algn="ctr"/>
                      <a:r>
                        <a:rPr lang="en-US" sz="2400" b="1" dirty="0"/>
                        <a:t>Immutable</a:t>
                      </a:r>
                    </a:p>
                  </a:txBody>
                  <a:tcPr/>
                </a:tc>
                <a:extLst>
                  <a:ext uri="{0D108BD9-81ED-4DB2-BD59-A6C34878D82A}">
                    <a16:rowId xmlns:a16="http://schemas.microsoft.com/office/drawing/2014/main" val="899577536"/>
                  </a:ext>
                </a:extLst>
              </a:tr>
            </a:tbl>
          </a:graphicData>
        </a:graphic>
      </p:graphicFrame>
      <p:sp>
        <p:nvSpPr>
          <p:cNvPr id="8" name="Content Placeholder 2">
            <a:extLst>
              <a:ext uri="{FF2B5EF4-FFF2-40B4-BE49-F238E27FC236}">
                <a16:creationId xmlns:a16="http://schemas.microsoft.com/office/drawing/2014/main" id="{67024676-E98B-C94D-6CD8-C9BA47B867C1}"/>
              </a:ext>
            </a:extLst>
          </p:cNvPr>
          <p:cNvSpPr txBox="1">
            <a:spLocks/>
          </p:cNvSpPr>
          <p:nvPr/>
        </p:nvSpPr>
        <p:spPr>
          <a:xfrm>
            <a:off x="838198" y="4536167"/>
            <a:ext cx="10959059" cy="1820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Sometimes described as “shared XOR mutable,” this is an important property that enables Rust’s memory safety &amp; </a:t>
            </a:r>
            <a:r>
              <a:rPr lang="en-US" dirty="0" err="1"/>
              <a:t>Verus’s</a:t>
            </a:r>
            <a:r>
              <a:rPr lang="en-US" dirty="0"/>
              <a:t> efficient SMT encoding</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pic>
        <p:nvPicPr>
          <p:cNvPr id="10" name="Picture 6">
            <a:extLst>
              <a:ext uri="{FF2B5EF4-FFF2-40B4-BE49-F238E27FC236}">
                <a16:creationId xmlns:a16="http://schemas.microsoft.com/office/drawing/2014/main" id="{C61C27A8-CC76-6A8E-1816-0BA68BD548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1239510">
            <a:off x="7009554" y="3640710"/>
            <a:ext cx="2153677" cy="5021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F5DFAF1A-0CDC-BE38-0D88-71F1E2FE75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20518059">
            <a:off x="6990323" y="3582937"/>
            <a:ext cx="2153677" cy="5021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B11816-7688-8FF8-BC32-85E0FAB0885F}"/>
              </a:ext>
            </a:extLst>
          </p:cNvPr>
          <p:cNvSpPr txBox="1"/>
          <p:nvPr/>
        </p:nvSpPr>
        <p:spPr>
          <a:xfrm>
            <a:off x="9182564" y="2668249"/>
            <a:ext cx="2614693" cy="1200329"/>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Unfortunately it’s not entirely correct …</a:t>
            </a:r>
          </a:p>
        </p:txBody>
      </p:sp>
    </p:spTree>
    <p:extLst>
      <p:ext uri="{BB962C8B-B14F-4D97-AF65-F5344CB8AC3E}">
        <p14:creationId xmlns:p14="http://schemas.microsoft.com/office/powerpoint/2010/main" val="1918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t>This is good, because unrestricted mutation-through-&amp; would ruin all the theory behind </a:t>
            </a:r>
            <a:r>
              <a:rPr lang="en-US" dirty="0" err="1"/>
              <a:t>Verus’s</a:t>
            </a:r>
            <a:r>
              <a:rPr lang="en-US" dirty="0"/>
              <a:t> encoding</a:t>
            </a:r>
          </a:p>
          <a:p>
            <a:r>
              <a:rPr lang="en-US" dirty="0"/>
              <a:t>As it is, we can restrict the additional complexity </a:t>
            </a:r>
            <a:r>
              <a:rPr lang="en-US" b="1" dirty="0"/>
              <a:t>only</a:t>
            </a:r>
            <a:r>
              <a:rPr lang="en-US" dirty="0"/>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24</a:t>
            </a:fld>
            <a:endParaRPr lang="en-US" dirty="0"/>
          </a:p>
        </p:txBody>
      </p:sp>
    </p:spTree>
    <p:extLst>
      <p:ext uri="{BB962C8B-B14F-4D97-AF65-F5344CB8AC3E}">
        <p14:creationId xmlns:p14="http://schemas.microsoft.com/office/powerpoint/2010/main" val="292766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latin typeface="Consolas" panose="020B0609020204030204" pitchFamily="49" charset="0"/>
                <a:cs typeface="Consolas" panose="020B0609020204030204" pitchFamily="49" charset="0"/>
              </a:rPr>
              <a:t>Cell</a:t>
            </a:r>
          </a:p>
          <a:p>
            <a:pPr marL="0" indent="0" algn="ctr">
              <a:buNone/>
            </a:pPr>
            <a:r>
              <a:rPr lang="en-US" sz="4000" dirty="0" err="1">
                <a:latin typeface="Consolas" panose="020B0609020204030204" pitchFamily="49" charset="0"/>
                <a:cs typeface="Consolas" panose="020B0609020204030204" pitchFamily="49" charset="0"/>
              </a:rPr>
              <a:t>RefCell</a:t>
            </a:r>
            <a:endParaRPr lang="en-US" sz="4000" dirty="0">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25</a:t>
            </a:fld>
            <a:endParaRPr lang="en-US" dirty="0"/>
          </a:p>
        </p:txBody>
      </p:sp>
    </p:spTree>
    <p:extLst>
      <p:ext uri="{BB962C8B-B14F-4D97-AF65-F5344CB8AC3E}">
        <p14:creationId xmlns:p14="http://schemas.microsoft.com/office/powerpoint/2010/main" val="2305417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latin typeface="Consolas" panose="020B0609020204030204" pitchFamily="49" charset="0"/>
                <a:cs typeface="Consolas" panose="020B0609020204030204" pitchFamily="49" charset="0"/>
              </a:rPr>
              <a:t>Mutex</a:t>
            </a:r>
          </a:p>
          <a:p>
            <a:pPr marL="0" indent="0" algn="ctr">
              <a:buNone/>
            </a:pPr>
            <a:r>
              <a:rPr lang="en-US" sz="4000" dirty="0" err="1">
                <a:latin typeface="Consolas" panose="020B0609020204030204" pitchFamily="49" charset="0"/>
                <a:cs typeface="Consolas" panose="020B0609020204030204" pitchFamily="49" charset="0"/>
              </a:rPr>
              <a:t>RwLock</a:t>
            </a:r>
            <a:endParaRPr lang="en-US" sz="4000" dirty="0">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26</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Tree>
    <p:extLst>
      <p:ext uri="{BB962C8B-B14F-4D97-AF65-F5344CB8AC3E}">
        <p14:creationId xmlns:p14="http://schemas.microsoft.com/office/powerpoint/2010/main" val="28893732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solidFill>
                  <a:schemeClr val="accent4">
                    <a:lumMod val="75000"/>
                  </a:schemeClr>
                </a:solidFill>
                <a:latin typeface="Consolas" panose="020B0609020204030204" pitchFamily="49" charset="0"/>
                <a:cs typeface="Consolas" panose="020B0609020204030204" pitchFamily="49" charset="0"/>
              </a:rPr>
              <a:t>Mutex</a:t>
            </a:r>
          </a:p>
          <a:p>
            <a:pPr marL="0" indent="0" algn="ctr">
              <a:buNone/>
            </a:pPr>
            <a:r>
              <a:rPr lang="en-US" sz="4000" dirty="0" err="1">
                <a:solidFill>
                  <a:schemeClr val="accent4">
                    <a:lumMod val="75000"/>
                  </a:schemeClr>
                </a:solidFill>
                <a:latin typeface="Consolas" panose="020B0609020204030204" pitchFamily="49" charset="0"/>
                <a:cs typeface="Consolas" panose="020B0609020204030204" pitchFamily="49" charset="0"/>
              </a:rPr>
              <a:t>RwLock</a:t>
            </a:r>
            <a:endParaRPr lang="en-US" sz="4000" dirty="0">
              <a:solidFill>
                <a:schemeClr val="accent4">
                  <a:lumMod val="7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27</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
        <p:nvSpPr>
          <p:cNvPr id="7" name="Left Brace 6">
            <a:extLst>
              <a:ext uri="{FF2B5EF4-FFF2-40B4-BE49-F238E27FC236}">
                <a16:creationId xmlns:a16="http://schemas.microsoft.com/office/drawing/2014/main" id="{366183C2-3463-44D9-548C-627457EC187C}"/>
              </a:ext>
            </a:extLst>
          </p:cNvPr>
          <p:cNvSpPr/>
          <p:nvPr/>
        </p:nvSpPr>
        <p:spPr>
          <a:xfrm rot="10800000">
            <a:off x="7416800" y="3083292"/>
            <a:ext cx="685800" cy="1399808"/>
          </a:xfrm>
          <a:prstGeom prst="lef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41DD8819-299B-55F9-8DF5-A9F013A2CE17}"/>
              </a:ext>
            </a:extLst>
          </p:cNvPr>
          <p:cNvSpPr txBox="1"/>
          <p:nvPr/>
        </p:nvSpPr>
        <p:spPr>
          <a:xfrm>
            <a:off x="8102600" y="3454398"/>
            <a:ext cx="2870200" cy="830997"/>
          </a:xfrm>
          <a:prstGeom prst="rect">
            <a:avLst/>
          </a:prstGeom>
          <a:noFill/>
        </p:spPr>
        <p:txBody>
          <a:bodyPr wrap="square" rtlCol="0">
            <a:spAutoFit/>
          </a:bodyPr>
          <a:lstStyle/>
          <a:p>
            <a:pPr algn="ctr"/>
            <a:r>
              <a:rPr lang="en-US" sz="2400" b="1" dirty="0">
                <a:solidFill>
                  <a:schemeClr val="accent4">
                    <a:lumMod val="75000"/>
                  </a:schemeClr>
                </a:solidFill>
              </a:rPr>
              <a:t>Thread-safe; for multi-threaded use</a:t>
            </a:r>
          </a:p>
        </p:txBody>
      </p:sp>
      <p:sp>
        <p:nvSpPr>
          <p:cNvPr id="9" name="Rounded Rectangle 8">
            <a:extLst>
              <a:ext uri="{FF2B5EF4-FFF2-40B4-BE49-F238E27FC236}">
                <a16:creationId xmlns:a16="http://schemas.microsoft.com/office/drawing/2014/main" id="{67DB1F9B-2E93-8F9B-D3AC-75989AD6E8D4}"/>
              </a:ext>
            </a:extLst>
          </p:cNvPr>
          <p:cNvSpPr/>
          <p:nvPr/>
        </p:nvSpPr>
        <p:spPr>
          <a:xfrm>
            <a:off x="838200" y="4483100"/>
            <a:ext cx="3327399" cy="1693863"/>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Spectrum of trade-offs in terms of overhead / flexibility</a:t>
            </a:r>
          </a:p>
        </p:txBody>
      </p:sp>
    </p:spTree>
    <p:extLst>
      <p:ext uri="{BB962C8B-B14F-4D97-AF65-F5344CB8AC3E}">
        <p14:creationId xmlns:p14="http://schemas.microsoft.com/office/powerpoint/2010/main" val="216754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355574" y="2717411"/>
            <a:ext cx="9836426" cy="1325563"/>
          </a:xfrm>
        </p:spPr>
        <p:txBody>
          <a:bodyPr>
            <a:noAutofit/>
          </a:bodyPr>
          <a:lstStyle/>
          <a:p>
            <a:r>
              <a:rPr lang="en-US" sz="9600" dirty="0"/>
              <a:t>[</a:t>
            </a:r>
            <a:r>
              <a:rPr lang="en-US" sz="9600" dirty="0" err="1"/>
              <a:t>RwLock</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28</a:t>
            </a:fld>
            <a:endParaRPr lang="en-US" dirty="0"/>
          </a:p>
        </p:txBody>
      </p:sp>
    </p:spTree>
    <p:extLst>
      <p:ext uri="{BB962C8B-B14F-4D97-AF65-F5344CB8AC3E}">
        <p14:creationId xmlns:p14="http://schemas.microsoft.com/office/powerpoint/2010/main" val="42650357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D3A2A-7071-35D2-2752-ECB117DEB718}"/>
              </a:ext>
            </a:extLst>
          </p:cNvPr>
          <p:cNvSpPr>
            <a:spLocks noGrp="1"/>
          </p:cNvSpPr>
          <p:nvPr>
            <p:ph type="title"/>
          </p:nvPr>
        </p:nvSpPr>
        <p:spPr/>
        <p:txBody>
          <a:bodyPr/>
          <a:lstStyle/>
          <a:p>
            <a:r>
              <a:rPr lang="en-US" dirty="0"/>
              <a:t>Interior mutability types</a:t>
            </a:r>
          </a:p>
        </p:txBody>
      </p:sp>
      <p:sp>
        <p:nvSpPr>
          <p:cNvPr id="3" name="Content Placeholder 2">
            <a:extLst>
              <a:ext uri="{FF2B5EF4-FFF2-40B4-BE49-F238E27FC236}">
                <a16:creationId xmlns:a16="http://schemas.microsoft.com/office/drawing/2014/main" id="{2FDA50EA-ADCA-BD92-630E-AD8DA4618E42}"/>
              </a:ext>
            </a:extLst>
          </p:cNvPr>
          <p:cNvSpPr>
            <a:spLocks noGrp="1"/>
          </p:cNvSpPr>
          <p:nvPr>
            <p:ph idx="1"/>
          </p:nvPr>
        </p:nvSpPr>
        <p:spPr/>
        <p:txBody>
          <a:bodyPr>
            <a:normAutofit/>
          </a:bodyPr>
          <a:lstStyle/>
          <a:p>
            <a:pPr marL="0" indent="0" algn="ctr">
              <a:buNone/>
            </a:pPr>
            <a:r>
              <a:rPr lang="en-US" sz="4000" dirty="0">
                <a:solidFill>
                  <a:schemeClr val="accent6">
                    <a:lumMod val="75000"/>
                  </a:schemeClr>
                </a:solidFill>
                <a:latin typeface="Consolas" panose="020B0609020204030204" pitchFamily="49" charset="0"/>
                <a:cs typeface="Consolas" panose="020B0609020204030204" pitchFamily="49" charset="0"/>
              </a:rPr>
              <a:t>Cell</a:t>
            </a:r>
          </a:p>
          <a:p>
            <a:pPr marL="0" indent="0" algn="ctr">
              <a:buNone/>
            </a:pPr>
            <a:r>
              <a:rPr lang="en-US" sz="4000" dirty="0" err="1">
                <a:solidFill>
                  <a:schemeClr val="accent6">
                    <a:lumMod val="75000"/>
                  </a:schemeClr>
                </a:solidFill>
                <a:latin typeface="Consolas" panose="020B0609020204030204" pitchFamily="49" charset="0"/>
                <a:cs typeface="Consolas" panose="020B0609020204030204" pitchFamily="49" charset="0"/>
              </a:rPr>
              <a:t>RefCell</a:t>
            </a:r>
            <a:endParaRPr lang="en-US" sz="4000" dirty="0">
              <a:solidFill>
                <a:schemeClr val="accent6">
                  <a:lumMod val="75000"/>
                </a:schemeClr>
              </a:solidFill>
              <a:latin typeface="Consolas" panose="020B0609020204030204" pitchFamily="49" charset="0"/>
              <a:cs typeface="Consolas" panose="020B0609020204030204" pitchFamily="49" charset="0"/>
            </a:endParaRPr>
          </a:p>
          <a:p>
            <a:pPr marL="0" indent="0" algn="ctr">
              <a:buNone/>
            </a:pPr>
            <a:r>
              <a:rPr lang="en-US" sz="4000" dirty="0">
                <a:solidFill>
                  <a:schemeClr val="accent4">
                    <a:lumMod val="75000"/>
                  </a:schemeClr>
                </a:solidFill>
                <a:latin typeface="Consolas" panose="020B0609020204030204" pitchFamily="49" charset="0"/>
                <a:cs typeface="Consolas" panose="020B0609020204030204" pitchFamily="49" charset="0"/>
              </a:rPr>
              <a:t>Mutex</a:t>
            </a:r>
          </a:p>
          <a:p>
            <a:pPr marL="0" indent="0" algn="ctr">
              <a:buNone/>
            </a:pPr>
            <a:r>
              <a:rPr lang="en-US" sz="4000" dirty="0" err="1">
                <a:solidFill>
                  <a:schemeClr val="accent4">
                    <a:lumMod val="75000"/>
                  </a:schemeClr>
                </a:solidFill>
                <a:latin typeface="Consolas" panose="020B0609020204030204" pitchFamily="49" charset="0"/>
                <a:cs typeface="Consolas" panose="020B0609020204030204" pitchFamily="49" charset="0"/>
              </a:rPr>
              <a:t>RwLock</a:t>
            </a:r>
            <a:endParaRPr lang="en-US" sz="4000" dirty="0">
              <a:solidFill>
                <a:schemeClr val="accent4">
                  <a:lumMod val="75000"/>
                </a:schemeClr>
              </a:solidFill>
              <a:latin typeface="Consolas" panose="020B0609020204030204" pitchFamily="49" charset="0"/>
              <a:cs typeface="Consolas" panose="020B0609020204030204" pitchFamily="49" charset="0"/>
            </a:endParaRPr>
          </a:p>
          <a:p>
            <a:pPr marL="0" indent="0" algn="ctr">
              <a:buNone/>
            </a:pP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r>
              <a:rPr lang="en-US" sz="4000" dirty="0" err="1">
                <a:solidFill>
                  <a:schemeClr val="tx2">
                    <a:lumMod val="75000"/>
                    <a:lumOff val="25000"/>
                  </a:schemeClr>
                </a:solidFill>
                <a:latin typeface="Consolas" panose="020B0609020204030204" pitchFamily="49" charset="0"/>
                <a:cs typeface="Consolas" panose="020B0609020204030204" pitchFamily="49" charset="0"/>
              </a:rPr>
              <a:t>UnsafeCell</a:t>
            </a:r>
            <a:endParaRPr lang="en-US" sz="4000" dirty="0">
              <a:solidFill>
                <a:schemeClr val="tx2">
                  <a:lumMod val="75000"/>
                  <a:lumOff val="25000"/>
                </a:schemeClr>
              </a:solidFill>
              <a:latin typeface="Consolas" panose="020B0609020204030204" pitchFamily="49" charset="0"/>
              <a:cs typeface="Consolas" panose="020B0609020204030204" pitchFamily="49" charset="0"/>
            </a:endParaRPr>
          </a:p>
          <a:p>
            <a:pPr marL="0" indent="0" algn="ctr">
              <a:buNone/>
            </a:pPr>
            <a:endParaRPr lang="en-US" sz="4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BB0FE8E2-1440-16DD-4832-9C23BE4B9F47}"/>
              </a:ext>
            </a:extLst>
          </p:cNvPr>
          <p:cNvSpPr>
            <a:spLocks noGrp="1"/>
          </p:cNvSpPr>
          <p:nvPr>
            <p:ph type="sldNum" sz="quarter" idx="10"/>
          </p:nvPr>
        </p:nvSpPr>
        <p:spPr/>
        <p:txBody>
          <a:bodyPr/>
          <a:lstStyle/>
          <a:p>
            <a:fld id="{6244B543-AA52-EB47-B3A9-0A2A6FE25F7B}" type="slidenum">
              <a:rPr lang="en-US" smtClean="0"/>
              <a:t>29</a:t>
            </a:fld>
            <a:endParaRPr lang="en-US" dirty="0"/>
          </a:p>
        </p:txBody>
      </p:sp>
      <p:sp>
        <p:nvSpPr>
          <p:cNvPr id="5" name="Left Brace 4">
            <a:extLst>
              <a:ext uri="{FF2B5EF4-FFF2-40B4-BE49-F238E27FC236}">
                <a16:creationId xmlns:a16="http://schemas.microsoft.com/office/drawing/2014/main" id="{FA51830A-B76F-74A1-49EA-C44FAFD01953}"/>
              </a:ext>
            </a:extLst>
          </p:cNvPr>
          <p:cNvSpPr/>
          <p:nvPr/>
        </p:nvSpPr>
        <p:spPr>
          <a:xfrm>
            <a:off x="4127500" y="1690689"/>
            <a:ext cx="685800" cy="1573211"/>
          </a:xfrm>
          <a:prstGeom prst="leftBrace">
            <a:avLst/>
          </a:prstGeom>
          <a:ln w="76200">
            <a:solidFill>
              <a:schemeClr val="accent6">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5554461-4CFA-F1B7-D9B6-A6ACD29D2807}"/>
              </a:ext>
            </a:extLst>
          </p:cNvPr>
          <p:cNvSpPr txBox="1"/>
          <p:nvPr/>
        </p:nvSpPr>
        <p:spPr>
          <a:xfrm>
            <a:off x="838200" y="2061795"/>
            <a:ext cx="2870200" cy="830997"/>
          </a:xfrm>
          <a:prstGeom prst="rect">
            <a:avLst/>
          </a:prstGeom>
          <a:noFill/>
        </p:spPr>
        <p:txBody>
          <a:bodyPr wrap="square" rtlCol="0">
            <a:spAutoFit/>
          </a:bodyPr>
          <a:lstStyle/>
          <a:p>
            <a:pPr algn="ctr"/>
            <a:r>
              <a:rPr lang="en-US" sz="2400" b="1" dirty="0">
                <a:solidFill>
                  <a:schemeClr val="accent6">
                    <a:lumMod val="50000"/>
                  </a:schemeClr>
                </a:solidFill>
              </a:rPr>
              <a:t>For single-threaded use</a:t>
            </a:r>
          </a:p>
        </p:txBody>
      </p:sp>
      <p:sp>
        <p:nvSpPr>
          <p:cNvPr id="7" name="Left Brace 6">
            <a:extLst>
              <a:ext uri="{FF2B5EF4-FFF2-40B4-BE49-F238E27FC236}">
                <a16:creationId xmlns:a16="http://schemas.microsoft.com/office/drawing/2014/main" id="{366183C2-3463-44D9-548C-627457EC187C}"/>
              </a:ext>
            </a:extLst>
          </p:cNvPr>
          <p:cNvSpPr/>
          <p:nvPr/>
        </p:nvSpPr>
        <p:spPr>
          <a:xfrm rot="10800000">
            <a:off x="7416800" y="3083292"/>
            <a:ext cx="685800" cy="1399808"/>
          </a:xfrm>
          <a:prstGeom prst="lef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41DD8819-299B-55F9-8DF5-A9F013A2CE17}"/>
              </a:ext>
            </a:extLst>
          </p:cNvPr>
          <p:cNvSpPr txBox="1"/>
          <p:nvPr/>
        </p:nvSpPr>
        <p:spPr>
          <a:xfrm>
            <a:off x="8102600" y="3454398"/>
            <a:ext cx="2870200" cy="830997"/>
          </a:xfrm>
          <a:prstGeom prst="rect">
            <a:avLst/>
          </a:prstGeom>
          <a:noFill/>
        </p:spPr>
        <p:txBody>
          <a:bodyPr wrap="square" rtlCol="0">
            <a:spAutoFit/>
          </a:bodyPr>
          <a:lstStyle/>
          <a:p>
            <a:pPr algn="ctr"/>
            <a:r>
              <a:rPr lang="en-US" sz="2400" b="1" dirty="0">
                <a:solidFill>
                  <a:schemeClr val="accent4">
                    <a:lumMod val="75000"/>
                  </a:schemeClr>
                </a:solidFill>
              </a:rPr>
              <a:t>Thread-safe; for multi-threaded use</a:t>
            </a:r>
          </a:p>
        </p:txBody>
      </p:sp>
      <p:sp>
        <p:nvSpPr>
          <p:cNvPr id="10" name="Rounded Rectangular Callout 9">
            <a:extLst>
              <a:ext uri="{FF2B5EF4-FFF2-40B4-BE49-F238E27FC236}">
                <a16:creationId xmlns:a16="http://schemas.microsoft.com/office/drawing/2014/main" id="{D71400D8-07DE-7657-F651-F6EF3356E6F4}"/>
              </a:ext>
            </a:extLst>
          </p:cNvPr>
          <p:cNvSpPr/>
          <p:nvPr/>
        </p:nvSpPr>
        <p:spPr>
          <a:xfrm>
            <a:off x="838200" y="4656503"/>
            <a:ext cx="3009900" cy="1756630"/>
          </a:xfrm>
          <a:prstGeom prst="wedgeRoundRectCallout">
            <a:avLst>
              <a:gd name="adj1" fmla="val 76214"/>
              <a:gd name="adj2" fmla="val -9398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All of these can be approached using invariants </a:t>
            </a:r>
          </a:p>
        </p:txBody>
      </p:sp>
      <p:sp>
        <p:nvSpPr>
          <p:cNvPr id="11" name="Rounded Rectangular Callout 10">
            <a:extLst>
              <a:ext uri="{FF2B5EF4-FFF2-40B4-BE49-F238E27FC236}">
                <a16:creationId xmlns:a16="http://schemas.microsoft.com/office/drawing/2014/main" id="{225709F8-D90C-AA7C-595E-5A5445E84B30}"/>
              </a:ext>
            </a:extLst>
          </p:cNvPr>
          <p:cNvSpPr/>
          <p:nvPr/>
        </p:nvSpPr>
        <p:spPr>
          <a:xfrm>
            <a:off x="8204199" y="4956112"/>
            <a:ext cx="3373036" cy="1591957"/>
          </a:xfrm>
          <a:prstGeom prst="wedgeRoundRectCallout">
            <a:avLst>
              <a:gd name="adj1" fmla="val -63449"/>
              <a:gd name="adj2" fmla="val -18411"/>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Aside: </a:t>
            </a:r>
            <a:r>
              <a:rPr lang="en-US" sz="2400" dirty="0"/>
              <a:t>This usually warrants a different bag-of-tricks (</a:t>
            </a:r>
            <a:r>
              <a:rPr lang="en-US" sz="2000" dirty="0" err="1">
                <a:latin typeface="Consolas" panose="020B0609020204030204" pitchFamily="49" charset="0"/>
                <a:cs typeface="Consolas" panose="020B0609020204030204" pitchFamily="49" charset="0"/>
              </a:rPr>
              <a:t>PointsTo</a:t>
            </a:r>
            <a:r>
              <a:rPr lang="en-US" sz="2400" dirty="0"/>
              <a:t>)</a:t>
            </a:r>
          </a:p>
        </p:txBody>
      </p:sp>
    </p:spTree>
    <p:extLst>
      <p:ext uri="{BB962C8B-B14F-4D97-AF65-F5344CB8AC3E}">
        <p14:creationId xmlns:p14="http://schemas.microsoft.com/office/powerpoint/2010/main" val="1279389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3</a:t>
            </a:fld>
            <a:endParaRPr lang="en-US" dirty="0"/>
          </a:p>
        </p:txBody>
      </p:sp>
    </p:spTree>
    <p:extLst>
      <p:ext uri="{BB962C8B-B14F-4D97-AF65-F5344CB8AC3E}">
        <p14:creationId xmlns:p14="http://schemas.microsoft.com/office/powerpoint/2010/main" val="17055186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med" p14:dur="700">
        <p159:morph option="byObject"/>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Let’s talk about this a bit more</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highlight>
                  <a:srgbClr val="FFFF00"/>
                </a:highlight>
              </a:rPr>
              <a:t>This is good, because unrestricted mutation-through-&amp; would ruin all the theory behind </a:t>
            </a:r>
            <a:r>
              <a:rPr lang="en-US" dirty="0" err="1">
                <a:highlight>
                  <a:srgbClr val="FFFF00"/>
                </a:highlight>
              </a:rPr>
              <a:t>Verus’s</a:t>
            </a:r>
            <a:r>
              <a:rPr lang="en-US" dirty="0">
                <a:highlight>
                  <a:srgbClr val="FFFF00"/>
                </a:highlight>
              </a:rPr>
              <a:t> encoding</a:t>
            </a:r>
          </a:p>
          <a:p>
            <a:r>
              <a:rPr lang="en-US" dirty="0">
                <a:highlight>
                  <a:srgbClr val="FFFF00"/>
                </a:highlight>
              </a:rPr>
              <a:t>As it is, we can restrict the additional complexity </a:t>
            </a:r>
            <a:r>
              <a:rPr lang="en-US" b="1" dirty="0">
                <a:highlight>
                  <a:srgbClr val="FFFF00"/>
                </a:highlight>
              </a:rPr>
              <a:t>only</a:t>
            </a:r>
            <a:r>
              <a:rPr lang="en-US" dirty="0">
                <a:highlight>
                  <a:srgbClr val="FFFF00"/>
                </a:highlight>
              </a:rPr>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30</a:t>
            </a:fld>
            <a:endParaRPr lang="en-US" dirty="0"/>
          </a:p>
        </p:txBody>
      </p:sp>
      <p:sp>
        <p:nvSpPr>
          <p:cNvPr id="5" name="Rectangle 4">
            <a:extLst>
              <a:ext uri="{FF2B5EF4-FFF2-40B4-BE49-F238E27FC236}">
                <a16:creationId xmlns:a16="http://schemas.microsoft.com/office/drawing/2014/main" id="{1F4F20EB-B4CA-3F74-3291-CFCA26345916}"/>
              </a:ext>
            </a:extLst>
          </p:cNvPr>
          <p:cNvSpPr/>
          <p:nvPr/>
        </p:nvSpPr>
        <p:spPr>
          <a:xfrm>
            <a:off x="689811" y="1825624"/>
            <a:ext cx="10663989" cy="2361365"/>
          </a:xfrm>
          <a:prstGeom prst="rect">
            <a:avLst/>
          </a:prstGeom>
          <a:solidFill>
            <a:schemeClr val="bg1">
              <a:alpha val="74955"/>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4642785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B0835-4708-0110-E818-E3D72CBCDBBD}"/>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4" name="Slide Number Placeholder 3">
            <a:extLst>
              <a:ext uri="{FF2B5EF4-FFF2-40B4-BE49-F238E27FC236}">
                <a16:creationId xmlns:a16="http://schemas.microsoft.com/office/drawing/2014/main" id="{677EA05F-D412-234F-76BE-90563B114AC7}"/>
              </a:ext>
            </a:extLst>
          </p:cNvPr>
          <p:cNvSpPr>
            <a:spLocks noGrp="1"/>
          </p:cNvSpPr>
          <p:nvPr>
            <p:ph type="sldNum" sz="quarter" idx="10"/>
          </p:nvPr>
        </p:nvSpPr>
        <p:spPr/>
        <p:txBody>
          <a:bodyPr/>
          <a:lstStyle/>
          <a:p>
            <a:fld id="{6244B543-AA52-EB47-B3A9-0A2A6FE25F7B}" type="slidenum">
              <a:rPr lang="en-US" smtClean="0"/>
              <a:t>31</a:t>
            </a:fld>
            <a:endParaRPr lang="en-US" dirty="0"/>
          </a:p>
        </p:txBody>
      </p:sp>
      <p:sp>
        <p:nvSpPr>
          <p:cNvPr id="5" name="TextBox 4">
            <a:extLst>
              <a:ext uri="{FF2B5EF4-FFF2-40B4-BE49-F238E27FC236}">
                <a16:creationId xmlns:a16="http://schemas.microsoft.com/office/drawing/2014/main" id="{82A57CB4-433A-F3E1-284A-2206B834BDEF}"/>
              </a:ext>
            </a:extLst>
          </p:cNvPr>
          <p:cNvSpPr txBox="1"/>
          <p:nvPr/>
        </p:nvSpPr>
        <p:spPr>
          <a:xfrm>
            <a:off x="5036949" y="3608021"/>
            <a:ext cx="3177152" cy="830997"/>
          </a:xfrm>
          <a:prstGeom prst="rect">
            <a:avLst/>
          </a:prstGeom>
          <a:noFill/>
        </p:spPr>
        <p:txBody>
          <a:bodyPr wrap="square" rtlCol="0">
            <a:spAutoFit/>
          </a:bodyPr>
          <a:lstStyle/>
          <a:p>
            <a:r>
              <a:rPr lang="en-US" sz="4800" b="1" dirty="0">
                <a:solidFill>
                  <a:schemeClr val="accent4">
                    <a:lumMod val="75000"/>
                  </a:schemeClr>
                </a:solidFill>
                <a:latin typeface="Consolas" panose="020B0609020204030204" pitchFamily="49" charset="0"/>
                <a:cs typeface="Consolas" panose="020B0609020204030204" pitchFamily="49" charset="0"/>
              </a:rPr>
              <a:t>&amp;mut T</a:t>
            </a:r>
          </a:p>
        </p:txBody>
      </p:sp>
      <p:sp>
        <p:nvSpPr>
          <p:cNvPr id="6" name="Oval 5">
            <a:extLst>
              <a:ext uri="{FF2B5EF4-FFF2-40B4-BE49-F238E27FC236}">
                <a16:creationId xmlns:a16="http://schemas.microsoft.com/office/drawing/2014/main" id="{802AAE5F-4F1D-2269-932B-548AE1E4E4EF}"/>
              </a:ext>
            </a:extLst>
          </p:cNvPr>
          <p:cNvSpPr/>
          <p:nvPr/>
        </p:nvSpPr>
        <p:spPr>
          <a:xfrm>
            <a:off x="8353586" y="2882685"/>
            <a:ext cx="1751309" cy="1751308"/>
          </a:xfrm>
          <a:prstGeom prst="ellipse">
            <a:avLst/>
          </a:prstGeom>
          <a:solidFill>
            <a:schemeClr val="bg1"/>
          </a:solidFill>
          <a:ln w="57150"/>
          <a:scene3d>
            <a:camera prst="isometricOffAxis1Top"/>
            <a:lightRig rig="sunset" dir="t"/>
          </a:scene3d>
          <a:sp3d extrusionH="158750" prstMaterial="flat">
            <a:bevelB/>
          </a:sp3d>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4215B476-C7DA-829C-DA3B-2FB134F3D577}"/>
              </a:ext>
            </a:extLst>
          </p:cNvPr>
          <p:cNvSpPr/>
          <p:nvPr/>
        </p:nvSpPr>
        <p:spPr>
          <a:xfrm>
            <a:off x="850793" y="1716437"/>
            <a:ext cx="3425126" cy="3425125"/>
          </a:xfrm>
          <a:prstGeom prst="ellipse">
            <a:avLst/>
          </a:prstGeom>
          <a:gradFill>
            <a:gsLst>
              <a:gs pos="0">
                <a:schemeClr val="accent1">
                  <a:lumMod val="5000"/>
                  <a:lumOff val="95000"/>
                </a:schemeClr>
              </a:gs>
              <a:gs pos="79000">
                <a:schemeClr val="accent1">
                  <a:lumMod val="45000"/>
                  <a:lumOff val="55000"/>
                </a:schemeClr>
              </a:gs>
            </a:gsLst>
            <a:lin ang="1800000" scaled="0"/>
          </a:gra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13" name="Group 12">
            <a:extLst>
              <a:ext uri="{FF2B5EF4-FFF2-40B4-BE49-F238E27FC236}">
                <a16:creationId xmlns:a16="http://schemas.microsoft.com/office/drawing/2014/main" id="{F4924B4D-A01E-6A40-A134-17082E3D5B1F}"/>
              </a:ext>
            </a:extLst>
          </p:cNvPr>
          <p:cNvGrpSpPr/>
          <p:nvPr/>
        </p:nvGrpSpPr>
        <p:grpSpPr>
          <a:xfrm>
            <a:off x="8123049" y="1966495"/>
            <a:ext cx="3718302" cy="3751996"/>
            <a:chOff x="5262319" y="1568586"/>
            <a:chExt cx="3718302" cy="3751996"/>
          </a:xfrm>
        </p:grpSpPr>
        <p:sp>
          <p:nvSpPr>
            <p:cNvPr id="9" name="Oval 8">
              <a:extLst>
                <a:ext uri="{FF2B5EF4-FFF2-40B4-BE49-F238E27FC236}">
                  <a16:creationId xmlns:a16="http://schemas.microsoft.com/office/drawing/2014/main" id="{DD98F499-D72B-A32A-8732-0E198F17063C}"/>
                </a:ext>
              </a:extLst>
            </p:cNvPr>
            <p:cNvSpPr/>
            <p:nvPr/>
          </p:nvSpPr>
          <p:spPr>
            <a:xfrm>
              <a:off x="5408907" y="1895457"/>
              <a:ext cx="3425126" cy="3425125"/>
            </a:xfrm>
            <a:prstGeom prst="ellipse">
              <a:avLst/>
            </a:prstGeom>
            <a:gradFill>
              <a:gsLst>
                <a:gs pos="0">
                  <a:schemeClr val="accent1">
                    <a:lumMod val="5000"/>
                    <a:lumOff val="95000"/>
                  </a:schemeClr>
                </a:gs>
                <a:gs pos="79000">
                  <a:schemeClr val="accent1">
                    <a:lumMod val="45000"/>
                    <a:lumOff val="55000"/>
                  </a:schemeClr>
                </a:gs>
              </a:gsLst>
              <a:lin ang="1800000" scaled="0"/>
            </a:gra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FAA7E2F8-01CC-1007-90A3-9A12FB49938D}"/>
                </a:ext>
              </a:extLst>
            </p:cNvPr>
            <p:cNvSpPr/>
            <p:nvPr/>
          </p:nvSpPr>
          <p:spPr>
            <a:xfrm>
              <a:off x="5262319" y="1568586"/>
              <a:ext cx="3718302" cy="2258878"/>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0E588576-6524-3BDD-F29A-556F6E3836EA}"/>
                </a:ext>
              </a:extLst>
            </p:cNvPr>
            <p:cNvSpPr/>
            <p:nvPr/>
          </p:nvSpPr>
          <p:spPr>
            <a:xfrm>
              <a:off x="5408907" y="3068664"/>
              <a:ext cx="3425126" cy="1447845"/>
            </a:xfrm>
            <a:prstGeom prst="ellipse">
              <a:avLst/>
            </a:prstGeom>
            <a:solidFill>
              <a:schemeClr val="bg1">
                <a:lumMod val="85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4" name="Oval 13">
            <a:extLst>
              <a:ext uri="{FF2B5EF4-FFF2-40B4-BE49-F238E27FC236}">
                <a16:creationId xmlns:a16="http://schemas.microsoft.com/office/drawing/2014/main" id="{E8C95C94-A9EA-756D-C644-EAB29EED520A}"/>
              </a:ext>
            </a:extLst>
          </p:cNvPr>
          <p:cNvSpPr/>
          <p:nvPr/>
        </p:nvSpPr>
        <p:spPr>
          <a:xfrm>
            <a:off x="8766874" y="1379887"/>
            <a:ext cx="3425126" cy="1447845"/>
          </a:xfrm>
          <a:prstGeom prst="ellipse">
            <a:avLst/>
          </a:prstGeom>
          <a:solidFill>
            <a:schemeClr val="bg1">
              <a:lumMod val="85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Block Arc 16">
            <a:extLst>
              <a:ext uri="{FF2B5EF4-FFF2-40B4-BE49-F238E27FC236}">
                <a16:creationId xmlns:a16="http://schemas.microsoft.com/office/drawing/2014/main" id="{8428707B-04F9-4084-50E2-9C81E4B2A667}"/>
              </a:ext>
            </a:extLst>
          </p:cNvPr>
          <p:cNvSpPr/>
          <p:nvPr/>
        </p:nvSpPr>
        <p:spPr>
          <a:xfrm rot="10800000">
            <a:off x="295437" y="2403026"/>
            <a:ext cx="4541002" cy="2258878"/>
          </a:xfrm>
          <a:prstGeom prst="blockArc">
            <a:avLst>
              <a:gd name="adj1" fmla="val 10824466"/>
              <a:gd name="adj2" fmla="val 0"/>
              <a:gd name="adj3" fmla="val 25000"/>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18" name="Rectangle 17">
            <a:extLst>
              <a:ext uri="{FF2B5EF4-FFF2-40B4-BE49-F238E27FC236}">
                <a16:creationId xmlns:a16="http://schemas.microsoft.com/office/drawing/2014/main" id="{BB06BD6E-8B73-D094-0F9E-067714A5E7EA}"/>
              </a:ext>
            </a:extLst>
          </p:cNvPr>
          <p:cNvSpPr/>
          <p:nvPr/>
        </p:nvSpPr>
        <p:spPr>
          <a:xfrm>
            <a:off x="1101349" y="4350531"/>
            <a:ext cx="3174570" cy="1008008"/>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28918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2" name="Picture 21" descr="A bowl with a black outline&#10;&#10;Description automatically generated">
            <a:extLst>
              <a:ext uri="{FF2B5EF4-FFF2-40B4-BE49-F238E27FC236}">
                <a16:creationId xmlns:a16="http://schemas.microsoft.com/office/drawing/2014/main" id="{2529FCEE-BDE1-91CD-455D-9B12B45F43A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3922364" y="3189293"/>
            <a:ext cx="4988409" cy="3901317"/>
          </a:xfrm>
          <a:prstGeom prst="rect">
            <a:avLst/>
          </a:prstGeom>
        </p:spPr>
      </p:pic>
      <p:sp>
        <p:nvSpPr>
          <p:cNvPr id="5" name="TextBox 4">
            <a:extLst>
              <a:ext uri="{FF2B5EF4-FFF2-40B4-BE49-F238E27FC236}">
                <a16:creationId xmlns:a16="http://schemas.microsoft.com/office/drawing/2014/main" id="{82A57CB4-433A-F3E1-284A-2206B834BDEF}"/>
              </a:ext>
            </a:extLst>
          </p:cNvPr>
          <p:cNvSpPr txBox="1"/>
          <p:nvPr/>
        </p:nvSpPr>
        <p:spPr>
          <a:xfrm>
            <a:off x="5508358" y="4023538"/>
            <a:ext cx="3177152" cy="830997"/>
          </a:xfrm>
          <a:prstGeom prst="rect">
            <a:avLst/>
          </a:prstGeom>
          <a:noFill/>
        </p:spPr>
        <p:txBody>
          <a:bodyPr wrap="square" rtlCol="0">
            <a:spAutoFit/>
          </a:bodyPr>
          <a:lstStyle/>
          <a:p>
            <a:r>
              <a:rPr lang="en-US" sz="4800" b="1" dirty="0">
                <a:solidFill>
                  <a:schemeClr val="accent4">
                    <a:lumMod val="75000"/>
                  </a:schemeClr>
                </a:solidFill>
                <a:latin typeface="Consolas" panose="020B0609020204030204" pitchFamily="49" charset="0"/>
                <a:cs typeface="Consolas" panose="020B0609020204030204" pitchFamily="49" charset="0"/>
              </a:rPr>
              <a:t>&amp;mut T</a:t>
            </a:r>
          </a:p>
        </p:txBody>
      </p:sp>
      <p:sp>
        <p:nvSpPr>
          <p:cNvPr id="2" name="Title 1">
            <a:extLst>
              <a:ext uri="{FF2B5EF4-FFF2-40B4-BE49-F238E27FC236}">
                <a16:creationId xmlns:a16="http://schemas.microsoft.com/office/drawing/2014/main" id="{3C7B0835-4708-0110-E818-E3D72CBCDBBD}"/>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4" name="Slide Number Placeholder 3">
            <a:extLst>
              <a:ext uri="{FF2B5EF4-FFF2-40B4-BE49-F238E27FC236}">
                <a16:creationId xmlns:a16="http://schemas.microsoft.com/office/drawing/2014/main" id="{677EA05F-D412-234F-76BE-90563B114AC7}"/>
              </a:ext>
            </a:extLst>
          </p:cNvPr>
          <p:cNvSpPr>
            <a:spLocks noGrp="1"/>
          </p:cNvSpPr>
          <p:nvPr>
            <p:ph type="sldNum" sz="quarter" idx="10"/>
          </p:nvPr>
        </p:nvSpPr>
        <p:spPr/>
        <p:txBody>
          <a:bodyPr/>
          <a:lstStyle/>
          <a:p>
            <a:fld id="{6244B543-AA52-EB47-B3A9-0A2A6FE25F7B}" type="slidenum">
              <a:rPr lang="en-US" smtClean="0"/>
              <a:t>32</a:t>
            </a:fld>
            <a:endParaRPr lang="en-US" dirty="0"/>
          </a:p>
        </p:txBody>
      </p:sp>
      <p:grpSp>
        <p:nvGrpSpPr>
          <p:cNvPr id="7" name="Group 6">
            <a:extLst>
              <a:ext uri="{FF2B5EF4-FFF2-40B4-BE49-F238E27FC236}">
                <a16:creationId xmlns:a16="http://schemas.microsoft.com/office/drawing/2014/main" id="{6663B918-0359-266B-3B48-AE00F72E7EEF}"/>
              </a:ext>
            </a:extLst>
          </p:cNvPr>
          <p:cNvGrpSpPr/>
          <p:nvPr/>
        </p:nvGrpSpPr>
        <p:grpSpPr>
          <a:xfrm>
            <a:off x="3838841" y="1466016"/>
            <a:ext cx="5091285" cy="4521201"/>
            <a:chOff x="3838841" y="1466016"/>
            <a:chExt cx="5091285" cy="4521201"/>
          </a:xfrm>
        </p:grpSpPr>
        <p:pic>
          <p:nvPicPr>
            <p:cNvPr id="20" name="Picture 19" descr="A grey and white circle&#10;&#10;Description automatically generated with medium confidence">
              <a:extLst>
                <a:ext uri="{FF2B5EF4-FFF2-40B4-BE49-F238E27FC236}">
                  <a16:creationId xmlns:a16="http://schemas.microsoft.com/office/drawing/2014/main" id="{37CA148F-213F-C89C-1E2B-8DC0A783152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3838841" y="1466016"/>
              <a:ext cx="5091285" cy="4521201"/>
            </a:xfrm>
            <a:prstGeom prst="rect">
              <a:avLst/>
            </a:prstGeom>
          </p:spPr>
        </p:pic>
        <p:sp>
          <p:nvSpPr>
            <p:cNvPr id="3" name="TextBox 2">
              <a:extLst>
                <a:ext uri="{FF2B5EF4-FFF2-40B4-BE49-F238E27FC236}">
                  <a16:creationId xmlns:a16="http://schemas.microsoft.com/office/drawing/2014/main" id="{19FDEA10-A8A8-C964-A8E2-09BD8DAA32A9}"/>
                </a:ext>
              </a:extLst>
            </p:cNvPr>
            <p:cNvSpPr txBox="1"/>
            <p:nvPr/>
          </p:nvSpPr>
          <p:spPr>
            <a:xfrm>
              <a:off x="4779570" y="2700080"/>
              <a:ext cx="3801978" cy="1323439"/>
            </a:xfrm>
            <a:prstGeom prst="rect">
              <a:avLst/>
            </a:prstGeom>
            <a:noFill/>
          </p:spPr>
          <p:txBody>
            <a:bodyPr wrap="square" rtlCol="0">
              <a:prstTxWarp prst="textArchDown">
                <a:avLst/>
              </a:prstTxWarp>
              <a:spAutoFit/>
              <a:scene3d>
                <a:camera prst="orthographicFront"/>
                <a:lightRig rig="threePt" dir="t"/>
              </a:scene3d>
              <a:sp3d extrusionH="57150">
                <a:bevelT w="82550" h="38100" prst="coolSlant"/>
              </a:sp3d>
            </a:bodyPr>
            <a:lstStyle/>
            <a:p>
              <a:pPr algn="ctr"/>
              <a:r>
                <a:rPr lang="en-US" sz="4000" b="1" dirty="0">
                  <a:solidFill>
                    <a:srgbClr val="C00000"/>
                  </a:solidFill>
                </a:rPr>
                <a:t>Turbo</a:t>
              </a:r>
            </a:p>
            <a:p>
              <a:pPr algn="ctr"/>
              <a:r>
                <a:rPr lang="en-US" sz="4000" b="1" dirty="0" err="1">
                  <a:solidFill>
                    <a:srgbClr val="C00000"/>
                  </a:solidFill>
                </a:rPr>
                <a:t>Encapsulator</a:t>
              </a:r>
              <a:endParaRPr lang="en-US" sz="4000" b="1" dirty="0">
                <a:solidFill>
                  <a:srgbClr val="C00000"/>
                </a:solidFill>
              </a:endParaRPr>
            </a:p>
          </p:txBody>
        </p:sp>
      </p:grpSp>
    </p:spTree>
    <p:extLst>
      <p:ext uri="{BB962C8B-B14F-4D97-AF65-F5344CB8AC3E}">
        <p14:creationId xmlns:p14="http://schemas.microsoft.com/office/powerpoint/2010/main" val="3357075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800" fill="hold"/>
                                        <p:tgtEl>
                                          <p:spTgt spid="7"/>
                                        </p:tgtEl>
                                        <p:attrNameLst>
                                          <p:attrName>ppt_x</p:attrName>
                                        </p:attrNameLst>
                                      </p:cBhvr>
                                      <p:tavLst>
                                        <p:tav tm="0">
                                          <p:val>
                                            <p:strVal val="#ppt_x"/>
                                          </p:val>
                                        </p:tav>
                                        <p:tav tm="100000">
                                          <p:val>
                                            <p:strVal val="#ppt_x"/>
                                          </p:val>
                                        </p:tav>
                                      </p:tavLst>
                                    </p:anim>
                                    <p:anim calcmode="lin" valueType="num">
                                      <p:cBhvr additive="base">
                                        <p:cTn id="8" dur="8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bowl with a black outline&#10;&#10;Description automatically generated">
            <a:extLst>
              <a:ext uri="{FF2B5EF4-FFF2-40B4-BE49-F238E27FC236}">
                <a16:creationId xmlns:a16="http://schemas.microsoft.com/office/drawing/2014/main" id="{2529FCEE-BDE1-91CD-455D-9B12B45F43A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783" b="92935" l="9701" r="92724">
                        <a14:foregroundMark x1="89925" y1="37772" x2="89925" y2="37772"/>
                        <a14:foregroundMark x1="49440" y1="92935" x2="49440" y2="92935"/>
                        <a14:foregroundMark x1="92724" y1="38859" x2="92724" y2="38859"/>
                        <a14:backgroundMark x1="48694" y1="93750" x2="48694" y2="93750"/>
                        <a14:backgroundMark x1="48507" y1="94022" x2="48507" y2="94022"/>
                        <a14:backgroundMark x1="48507" y1="94022" x2="48507" y2="94022"/>
                      </a14:backgroundRemoval>
                    </a14:imgEffect>
                  </a14:imgLayer>
                </a14:imgProps>
              </a:ext>
            </a:extLst>
          </a:blip>
          <a:stretch>
            <a:fillRect/>
          </a:stretch>
        </p:blipFill>
        <p:spPr>
          <a:xfrm>
            <a:off x="3922364" y="3189293"/>
            <a:ext cx="4988409" cy="3901317"/>
          </a:xfrm>
          <a:prstGeom prst="rect">
            <a:avLst/>
          </a:prstGeom>
        </p:spPr>
      </p:pic>
      <p:sp>
        <p:nvSpPr>
          <p:cNvPr id="5" name="TextBox 4">
            <a:extLst>
              <a:ext uri="{FF2B5EF4-FFF2-40B4-BE49-F238E27FC236}">
                <a16:creationId xmlns:a16="http://schemas.microsoft.com/office/drawing/2014/main" id="{82A57CB4-433A-F3E1-284A-2206B834BDEF}"/>
              </a:ext>
            </a:extLst>
          </p:cNvPr>
          <p:cNvSpPr txBox="1"/>
          <p:nvPr/>
        </p:nvSpPr>
        <p:spPr>
          <a:xfrm>
            <a:off x="5086493" y="4007496"/>
            <a:ext cx="3177152" cy="1015663"/>
          </a:xfrm>
          <a:prstGeom prst="rect">
            <a:avLst/>
          </a:prstGeom>
          <a:noFill/>
        </p:spPr>
        <p:txBody>
          <a:bodyPr wrap="square" rtlCol="0">
            <a:spAutoFit/>
          </a:bodyPr>
          <a:lstStyle/>
          <a:p>
            <a:r>
              <a:rPr lang="en-US" sz="6000" b="1" dirty="0">
                <a:solidFill>
                  <a:schemeClr val="accent4">
                    <a:lumMod val="75000"/>
                  </a:schemeClr>
                </a:solidFill>
                <a:latin typeface="Consolas" panose="020B0609020204030204" pitchFamily="49" charset="0"/>
                <a:cs typeface="Consolas" panose="020B0609020204030204" pitchFamily="49" charset="0"/>
              </a:rPr>
              <a:t>&amp;mut T</a:t>
            </a:r>
          </a:p>
        </p:txBody>
      </p:sp>
      <p:sp>
        <p:nvSpPr>
          <p:cNvPr id="2" name="Title 1">
            <a:extLst>
              <a:ext uri="{FF2B5EF4-FFF2-40B4-BE49-F238E27FC236}">
                <a16:creationId xmlns:a16="http://schemas.microsoft.com/office/drawing/2014/main" id="{3C7B0835-4708-0110-E818-E3D72CBCDBBD}"/>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4" name="Slide Number Placeholder 3">
            <a:extLst>
              <a:ext uri="{FF2B5EF4-FFF2-40B4-BE49-F238E27FC236}">
                <a16:creationId xmlns:a16="http://schemas.microsoft.com/office/drawing/2014/main" id="{677EA05F-D412-234F-76BE-90563B114AC7}"/>
              </a:ext>
            </a:extLst>
          </p:cNvPr>
          <p:cNvSpPr>
            <a:spLocks noGrp="1"/>
          </p:cNvSpPr>
          <p:nvPr>
            <p:ph type="sldNum" sz="quarter" idx="10"/>
          </p:nvPr>
        </p:nvSpPr>
        <p:spPr/>
        <p:txBody>
          <a:bodyPr/>
          <a:lstStyle/>
          <a:p>
            <a:fld id="{6244B543-AA52-EB47-B3A9-0A2A6FE25F7B}" type="slidenum">
              <a:rPr lang="en-US" smtClean="0"/>
              <a:t>33</a:t>
            </a:fld>
            <a:endParaRPr lang="en-US" dirty="0"/>
          </a:p>
        </p:txBody>
      </p:sp>
      <p:pic>
        <p:nvPicPr>
          <p:cNvPr id="20" name="Picture 19" descr="A grey and white circle&#10;&#10;Description automatically generated with medium confidence">
            <a:extLst>
              <a:ext uri="{FF2B5EF4-FFF2-40B4-BE49-F238E27FC236}">
                <a16:creationId xmlns:a16="http://schemas.microsoft.com/office/drawing/2014/main" id="{37CA148F-213F-C89C-1E2B-8DC0A783152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91899" l="9707" r="89927">
                        <a14:foregroundMark x1="52015" y1="8939" x2="52015" y2="8939"/>
                        <a14:foregroundMark x1="89560" y1="63408" x2="89560" y2="63408"/>
                        <a14:foregroundMark x1="50549" y1="91899" x2="50549" y2="91899"/>
                        <a14:foregroundMark x1="89927" y1="64804" x2="89927" y2="64804"/>
                        <a14:backgroundMark x1="9890" y1="18994" x2="9890" y2="18994"/>
                        <a14:backgroundMark x1="6777" y1="34637" x2="6777" y2="34637"/>
                        <a14:backgroundMark x1="6410" y1="34637" x2="12271" y2="7263"/>
                        <a14:backgroundMark x1="12271" y1="7263" x2="10073" y2="29050"/>
                        <a14:backgroundMark x1="10073" y1="29050" x2="9524" y2="29330"/>
                      </a14:backgroundRemoval>
                    </a14:imgEffect>
                  </a14:imgLayer>
                </a14:imgProps>
              </a:ext>
            </a:extLst>
          </a:blip>
          <a:stretch>
            <a:fillRect/>
          </a:stretch>
        </p:blipFill>
        <p:spPr>
          <a:xfrm>
            <a:off x="3850244" y="1466016"/>
            <a:ext cx="5091285" cy="4521201"/>
          </a:xfrm>
          <a:prstGeom prst="rect">
            <a:avLst/>
          </a:prstGeom>
        </p:spPr>
      </p:pic>
    </p:spTree>
    <p:extLst>
      <p:ext uri="{BB962C8B-B14F-4D97-AF65-F5344CB8AC3E}">
        <p14:creationId xmlns:p14="http://schemas.microsoft.com/office/powerpoint/2010/main" val="1435842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800" fill="hold"/>
                                        <p:tgtEl>
                                          <p:spTgt spid="20"/>
                                        </p:tgtEl>
                                        <p:attrNameLst>
                                          <p:attrName>ppt_x</p:attrName>
                                        </p:attrNameLst>
                                      </p:cBhvr>
                                      <p:tavLst>
                                        <p:tav tm="0">
                                          <p:val>
                                            <p:strVal val="#ppt_x"/>
                                          </p:val>
                                        </p:tav>
                                        <p:tav tm="100000">
                                          <p:val>
                                            <p:strVal val="#ppt_x"/>
                                          </p:val>
                                        </p:tav>
                                      </p:tavLst>
                                    </p:anim>
                                    <p:anim calcmode="lin" valueType="num">
                                      <p:cBhvr additive="base">
                                        <p:cTn id="8" dur="800" fill="hold"/>
                                        <p:tgtEl>
                                          <p:spTgt spid="2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C3307-4C02-2985-AE3B-8D5A599923C9}"/>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3" name="Content Placeholder 2">
            <a:extLst>
              <a:ext uri="{FF2B5EF4-FFF2-40B4-BE49-F238E27FC236}">
                <a16:creationId xmlns:a16="http://schemas.microsoft.com/office/drawing/2014/main" id="{3AB29BA8-1832-89A3-17CC-6C1EBA86B7D0}"/>
              </a:ext>
            </a:extLst>
          </p:cNvPr>
          <p:cNvSpPr>
            <a:spLocks noGrp="1"/>
          </p:cNvSpPr>
          <p:nvPr>
            <p:ph idx="1"/>
          </p:nvPr>
        </p:nvSpPr>
        <p:spPr/>
        <p:txBody>
          <a:bodyPr/>
          <a:lstStyle/>
          <a:p>
            <a:pPr marL="0" indent="0">
              <a:buNone/>
            </a:pPr>
            <a:r>
              <a:rPr lang="en-US" dirty="0"/>
              <a:t>Consider a library with a type </a:t>
            </a:r>
            <a:r>
              <a:rPr lang="en-US" sz="2800" dirty="0" err="1">
                <a:latin typeface="Consolas" panose="020B0609020204030204" pitchFamily="49" charset="0"/>
                <a:cs typeface="Consolas" panose="020B0609020204030204" pitchFamily="49" charset="0"/>
              </a:rPr>
              <a:t>FooObject</a:t>
            </a:r>
            <a:r>
              <a:rPr lang="en-US" dirty="0"/>
              <a:t> that uses interior mutability:</a:t>
            </a:r>
          </a:p>
          <a:p>
            <a:r>
              <a:rPr lang="en-US" dirty="0"/>
              <a:t>Internally, </a:t>
            </a:r>
            <a:r>
              <a:rPr lang="en-US" sz="2800" dirty="0" err="1">
                <a:latin typeface="Consolas" panose="020B0609020204030204" pitchFamily="49" charset="0"/>
                <a:cs typeface="Consolas" panose="020B0609020204030204" pitchFamily="49" charset="0"/>
              </a:rPr>
              <a:t>FooObject</a:t>
            </a:r>
            <a:r>
              <a:rPr lang="en-US" dirty="0"/>
              <a:t> mutates it private, interior state.</a:t>
            </a:r>
          </a:p>
          <a:p>
            <a:r>
              <a:rPr lang="en-US" dirty="0"/>
              <a:t>Externally, clients get to work with a </a:t>
            </a:r>
            <a:r>
              <a:rPr lang="en-US" sz="2800" dirty="0">
                <a:latin typeface="Consolas" panose="020B0609020204030204" pitchFamily="49" charset="0"/>
                <a:cs typeface="Consolas" panose="020B0609020204030204" pitchFamily="49" charset="0"/>
              </a:rPr>
              <a:t>&amp;</a:t>
            </a:r>
            <a:r>
              <a:rPr lang="en-US" sz="2800" dirty="0" err="1">
                <a:latin typeface="Consolas" panose="020B0609020204030204" pitchFamily="49" charset="0"/>
                <a:cs typeface="Consolas" panose="020B0609020204030204" pitchFamily="49" charset="0"/>
              </a:rPr>
              <a:t>FooObject</a:t>
            </a:r>
            <a:r>
              <a:rPr lang="en-US" dirty="0"/>
              <a:t>, which is both easier to use and reason about.</a:t>
            </a:r>
          </a:p>
          <a:p>
            <a:pPr marL="0" indent="0">
              <a:buNone/>
            </a:pPr>
            <a:endParaRPr lang="en-US" dirty="0"/>
          </a:p>
          <a:p>
            <a:pPr marL="0" indent="0">
              <a:buNone/>
            </a:pPr>
            <a:r>
              <a:rPr lang="en-US" dirty="0"/>
              <a:t>The mutability is not “infectious”!</a:t>
            </a:r>
          </a:p>
        </p:txBody>
      </p:sp>
      <p:sp>
        <p:nvSpPr>
          <p:cNvPr id="4" name="Slide Number Placeholder 3">
            <a:extLst>
              <a:ext uri="{FF2B5EF4-FFF2-40B4-BE49-F238E27FC236}">
                <a16:creationId xmlns:a16="http://schemas.microsoft.com/office/drawing/2014/main" id="{80A97F10-5C14-7DA6-C6A0-6723091D17AC}"/>
              </a:ext>
            </a:extLst>
          </p:cNvPr>
          <p:cNvSpPr>
            <a:spLocks noGrp="1"/>
          </p:cNvSpPr>
          <p:nvPr>
            <p:ph type="sldNum" sz="quarter" idx="10"/>
          </p:nvPr>
        </p:nvSpPr>
        <p:spPr/>
        <p:txBody>
          <a:bodyPr/>
          <a:lstStyle/>
          <a:p>
            <a:fld id="{6244B543-AA52-EB47-B3A9-0A2A6FE25F7B}" type="slidenum">
              <a:rPr lang="en-US" smtClean="0"/>
              <a:t>34</a:t>
            </a:fld>
            <a:endParaRPr lang="en-US" dirty="0"/>
          </a:p>
        </p:txBody>
      </p:sp>
    </p:spTree>
    <p:extLst>
      <p:ext uri="{BB962C8B-B14F-4D97-AF65-F5344CB8AC3E}">
        <p14:creationId xmlns:p14="http://schemas.microsoft.com/office/powerpoint/2010/main" val="220382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C238F-5E4C-7F08-43B7-B7EC8D26BEC5}"/>
              </a:ext>
            </a:extLst>
          </p:cNvPr>
          <p:cNvSpPr>
            <a:spLocks noGrp="1"/>
          </p:cNvSpPr>
          <p:nvPr>
            <p:ph type="title"/>
          </p:nvPr>
        </p:nvSpPr>
        <p:spPr/>
        <p:txBody>
          <a:bodyPr/>
          <a:lstStyle/>
          <a:p>
            <a:r>
              <a:rPr lang="en-US" dirty="0"/>
              <a:t>Interior mutability </a:t>
            </a:r>
            <a:r>
              <a:rPr lang="en-US" b="1" dirty="0"/>
              <a:t>encapsulates</a:t>
            </a:r>
            <a:r>
              <a:rPr lang="en-US" dirty="0"/>
              <a:t> mutation</a:t>
            </a:r>
          </a:p>
        </p:txBody>
      </p:sp>
      <p:sp>
        <p:nvSpPr>
          <p:cNvPr id="4" name="Slide Number Placeholder 3">
            <a:extLst>
              <a:ext uri="{FF2B5EF4-FFF2-40B4-BE49-F238E27FC236}">
                <a16:creationId xmlns:a16="http://schemas.microsoft.com/office/drawing/2014/main" id="{E2F4DC1B-61EF-6F52-A6E7-4E812AB3DABD}"/>
              </a:ext>
            </a:extLst>
          </p:cNvPr>
          <p:cNvSpPr>
            <a:spLocks noGrp="1"/>
          </p:cNvSpPr>
          <p:nvPr>
            <p:ph type="sldNum" sz="quarter" idx="10"/>
          </p:nvPr>
        </p:nvSpPr>
        <p:spPr/>
        <p:txBody>
          <a:bodyPr/>
          <a:lstStyle/>
          <a:p>
            <a:fld id="{6244B543-AA52-EB47-B3A9-0A2A6FE25F7B}" type="slidenum">
              <a:rPr lang="en-US" smtClean="0"/>
              <a:t>35</a:t>
            </a:fld>
            <a:endParaRPr lang="en-US" dirty="0"/>
          </a:p>
        </p:txBody>
      </p:sp>
      <p:sp>
        <p:nvSpPr>
          <p:cNvPr id="6" name="Rectangle 5">
            <a:extLst>
              <a:ext uri="{FF2B5EF4-FFF2-40B4-BE49-F238E27FC236}">
                <a16:creationId xmlns:a16="http://schemas.microsoft.com/office/drawing/2014/main" id="{BCE2CABC-A71E-6651-0D97-2CF19EF172D6}"/>
              </a:ext>
            </a:extLst>
          </p:cNvPr>
          <p:cNvSpPr/>
          <p:nvPr/>
        </p:nvSpPr>
        <p:spPr>
          <a:xfrm>
            <a:off x="2698750" y="4702595"/>
            <a:ext cx="6902450" cy="1409700"/>
          </a:xfrm>
          <a:prstGeom prst="rect">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3A4177A9-9629-D06F-4BAF-8EB46AD2A67F}"/>
              </a:ext>
            </a:extLst>
          </p:cNvPr>
          <p:cNvSpPr/>
          <p:nvPr/>
        </p:nvSpPr>
        <p:spPr>
          <a:xfrm>
            <a:off x="2698750" y="2213396"/>
            <a:ext cx="6794500" cy="1595437"/>
          </a:xfrm>
          <a:prstGeom prst="rect">
            <a:avLst/>
          </a:prstGeom>
          <a:solidFill>
            <a:schemeClr val="accent6">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Down Arrow 7">
            <a:extLst>
              <a:ext uri="{FF2B5EF4-FFF2-40B4-BE49-F238E27FC236}">
                <a16:creationId xmlns:a16="http://schemas.microsoft.com/office/drawing/2014/main" id="{CB0EFC54-4B8B-96C5-8C2E-F30B22DF45D9}"/>
              </a:ext>
            </a:extLst>
          </p:cNvPr>
          <p:cNvSpPr/>
          <p:nvPr/>
        </p:nvSpPr>
        <p:spPr>
          <a:xfrm>
            <a:off x="1358900" y="4029526"/>
            <a:ext cx="419100" cy="482600"/>
          </a:xfrm>
          <a:prstGeom prst="down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TextBox 8">
            <a:extLst>
              <a:ext uri="{FF2B5EF4-FFF2-40B4-BE49-F238E27FC236}">
                <a16:creationId xmlns:a16="http://schemas.microsoft.com/office/drawing/2014/main" id="{324B032A-F7D3-E0BB-D312-BD24B6ADD96F}"/>
              </a:ext>
            </a:extLst>
          </p:cNvPr>
          <p:cNvSpPr txBox="1"/>
          <p:nvPr/>
        </p:nvSpPr>
        <p:spPr>
          <a:xfrm>
            <a:off x="270818" y="3947660"/>
            <a:ext cx="1058562" cy="646331"/>
          </a:xfrm>
          <a:prstGeom prst="rect">
            <a:avLst/>
          </a:prstGeom>
          <a:noFill/>
        </p:spPr>
        <p:txBody>
          <a:bodyPr wrap="square" rtlCol="0">
            <a:spAutoFit/>
          </a:bodyPr>
          <a:lstStyle/>
          <a:p>
            <a:pPr algn="ctr"/>
            <a:r>
              <a:rPr lang="en-US" dirty="0"/>
              <a:t>Depends on</a:t>
            </a:r>
          </a:p>
        </p:txBody>
      </p:sp>
      <p:sp>
        <p:nvSpPr>
          <p:cNvPr id="10" name="TextBox 9">
            <a:extLst>
              <a:ext uri="{FF2B5EF4-FFF2-40B4-BE49-F238E27FC236}">
                <a16:creationId xmlns:a16="http://schemas.microsoft.com/office/drawing/2014/main" id="{5A87F25A-9442-FD16-B93E-7AF93F83742E}"/>
              </a:ext>
            </a:extLst>
          </p:cNvPr>
          <p:cNvSpPr txBox="1"/>
          <p:nvPr/>
        </p:nvSpPr>
        <p:spPr>
          <a:xfrm>
            <a:off x="800099" y="2643906"/>
            <a:ext cx="1790700" cy="461665"/>
          </a:xfrm>
          <a:prstGeom prst="rect">
            <a:avLst/>
          </a:prstGeom>
          <a:noFill/>
        </p:spPr>
        <p:txBody>
          <a:bodyPr wrap="square" rtlCol="0">
            <a:spAutoFit/>
          </a:bodyPr>
          <a:lstStyle/>
          <a:p>
            <a:r>
              <a:rPr lang="en-US" sz="2400" b="1" dirty="0">
                <a:solidFill>
                  <a:schemeClr val="accent6">
                    <a:lumMod val="75000"/>
                  </a:schemeClr>
                </a:solidFill>
              </a:rPr>
              <a:t>Client code</a:t>
            </a:r>
          </a:p>
        </p:txBody>
      </p:sp>
      <p:sp>
        <p:nvSpPr>
          <p:cNvPr id="11" name="TextBox 10">
            <a:extLst>
              <a:ext uri="{FF2B5EF4-FFF2-40B4-BE49-F238E27FC236}">
                <a16:creationId xmlns:a16="http://schemas.microsoft.com/office/drawing/2014/main" id="{42779B0D-06D7-FBBD-077A-5104FA3B2DAA}"/>
              </a:ext>
            </a:extLst>
          </p:cNvPr>
          <p:cNvSpPr txBox="1"/>
          <p:nvPr/>
        </p:nvSpPr>
        <p:spPr>
          <a:xfrm>
            <a:off x="800100" y="5197946"/>
            <a:ext cx="1790700" cy="461665"/>
          </a:xfrm>
          <a:prstGeom prst="rect">
            <a:avLst/>
          </a:prstGeom>
          <a:noFill/>
        </p:spPr>
        <p:txBody>
          <a:bodyPr wrap="square" rtlCol="0">
            <a:spAutoFit/>
          </a:bodyPr>
          <a:lstStyle/>
          <a:p>
            <a:r>
              <a:rPr lang="en-US" sz="2400" b="1" dirty="0">
                <a:solidFill>
                  <a:schemeClr val="accent5">
                    <a:lumMod val="75000"/>
                  </a:schemeClr>
                </a:solidFill>
              </a:rPr>
              <a:t>Library code</a:t>
            </a:r>
          </a:p>
        </p:txBody>
      </p:sp>
      <p:sp>
        <p:nvSpPr>
          <p:cNvPr id="12" name="TextBox 11">
            <a:extLst>
              <a:ext uri="{FF2B5EF4-FFF2-40B4-BE49-F238E27FC236}">
                <a16:creationId xmlns:a16="http://schemas.microsoft.com/office/drawing/2014/main" id="{F57B0984-69D4-C9BF-1A36-1D0986D96986}"/>
              </a:ext>
            </a:extLst>
          </p:cNvPr>
          <p:cNvSpPr txBox="1"/>
          <p:nvPr/>
        </p:nvSpPr>
        <p:spPr>
          <a:xfrm>
            <a:off x="3892550" y="2962210"/>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3" name="TextBox 12">
            <a:extLst>
              <a:ext uri="{FF2B5EF4-FFF2-40B4-BE49-F238E27FC236}">
                <a16:creationId xmlns:a16="http://schemas.microsoft.com/office/drawing/2014/main" id="{AAF48F25-9D35-6901-B23A-2C828BFD72ED}"/>
              </a:ext>
            </a:extLst>
          </p:cNvPr>
          <p:cNvSpPr txBox="1"/>
          <p:nvPr/>
        </p:nvSpPr>
        <p:spPr>
          <a:xfrm>
            <a:off x="5302252" y="2427063"/>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4" name="TextBox 13">
            <a:extLst>
              <a:ext uri="{FF2B5EF4-FFF2-40B4-BE49-F238E27FC236}">
                <a16:creationId xmlns:a16="http://schemas.microsoft.com/office/drawing/2014/main" id="{4F298E30-4AD3-43F0-7E9F-9C7D59A3E2A8}"/>
              </a:ext>
            </a:extLst>
          </p:cNvPr>
          <p:cNvSpPr txBox="1"/>
          <p:nvPr/>
        </p:nvSpPr>
        <p:spPr>
          <a:xfrm>
            <a:off x="6305550" y="3305615"/>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495AE866-47F0-2C1D-50A7-7FBA8E2AE6F8}"/>
              </a:ext>
            </a:extLst>
          </p:cNvPr>
          <p:cNvSpPr txBox="1"/>
          <p:nvPr/>
        </p:nvSpPr>
        <p:spPr>
          <a:xfrm>
            <a:off x="2768600" y="4815914"/>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struct </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16" name="Oval 15">
            <a:extLst>
              <a:ext uri="{FF2B5EF4-FFF2-40B4-BE49-F238E27FC236}">
                <a16:creationId xmlns:a16="http://schemas.microsoft.com/office/drawing/2014/main" id="{880408DD-F789-BBC7-33C3-B9B86A83ED07}"/>
              </a:ext>
            </a:extLst>
          </p:cNvPr>
          <p:cNvSpPr/>
          <p:nvPr/>
        </p:nvSpPr>
        <p:spPr>
          <a:xfrm>
            <a:off x="5327138" y="5513249"/>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Oval 16">
            <a:extLst>
              <a:ext uri="{FF2B5EF4-FFF2-40B4-BE49-F238E27FC236}">
                <a16:creationId xmlns:a16="http://schemas.microsoft.com/office/drawing/2014/main" id="{07518152-0D97-1979-1AFC-5FBFDD4CBFEE}"/>
              </a:ext>
            </a:extLst>
          </p:cNvPr>
          <p:cNvSpPr/>
          <p:nvPr/>
        </p:nvSpPr>
        <p:spPr>
          <a:xfrm>
            <a:off x="6133590" y="5513249"/>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4D2225A2-9DF3-279F-9D4C-289494C68518}"/>
              </a:ext>
            </a:extLst>
          </p:cNvPr>
          <p:cNvCxnSpPr/>
          <p:nvPr/>
        </p:nvCxnSpPr>
        <p:spPr>
          <a:xfrm>
            <a:off x="5727188" y="5678349"/>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0" name="Oval 19">
            <a:extLst>
              <a:ext uri="{FF2B5EF4-FFF2-40B4-BE49-F238E27FC236}">
                <a16:creationId xmlns:a16="http://schemas.microsoft.com/office/drawing/2014/main" id="{E0EFA8DD-3391-886B-13FB-57936D91E541}"/>
              </a:ext>
            </a:extLst>
          </p:cNvPr>
          <p:cNvSpPr/>
          <p:nvPr/>
        </p:nvSpPr>
        <p:spPr>
          <a:xfrm>
            <a:off x="6952742" y="5496583"/>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3F55BD6A-59CF-0DBD-76F7-412DEBC12698}"/>
              </a:ext>
            </a:extLst>
          </p:cNvPr>
          <p:cNvCxnSpPr/>
          <p:nvPr/>
        </p:nvCxnSpPr>
        <p:spPr>
          <a:xfrm>
            <a:off x="6546340" y="5661683"/>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2" name="Oval 21">
            <a:extLst>
              <a:ext uri="{FF2B5EF4-FFF2-40B4-BE49-F238E27FC236}">
                <a16:creationId xmlns:a16="http://schemas.microsoft.com/office/drawing/2014/main" id="{207CD090-1520-1B67-94BE-99F5EC89EB01}"/>
              </a:ext>
            </a:extLst>
          </p:cNvPr>
          <p:cNvSpPr/>
          <p:nvPr/>
        </p:nvSpPr>
        <p:spPr>
          <a:xfrm>
            <a:off x="7771894" y="5483883"/>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C0E3E9AF-FE77-5241-02AC-951F17C5602E}"/>
              </a:ext>
            </a:extLst>
          </p:cNvPr>
          <p:cNvCxnSpPr/>
          <p:nvPr/>
        </p:nvCxnSpPr>
        <p:spPr>
          <a:xfrm>
            <a:off x="7365492" y="5648983"/>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4" name="Oval 23">
            <a:extLst>
              <a:ext uri="{FF2B5EF4-FFF2-40B4-BE49-F238E27FC236}">
                <a16:creationId xmlns:a16="http://schemas.microsoft.com/office/drawing/2014/main" id="{C4545A79-5714-2E68-8BC7-D9F30D19BDCB}"/>
              </a:ext>
            </a:extLst>
          </p:cNvPr>
          <p:cNvSpPr/>
          <p:nvPr/>
        </p:nvSpPr>
        <p:spPr>
          <a:xfrm>
            <a:off x="8575164" y="5496583"/>
            <a:ext cx="330200" cy="330200"/>
          </a:xfrm>
          <a:prstGeom prst="ellipse">
            <a:avLst/>
          </a:prstGeom>
          <a:solidFill>
            <a:schemeClr val="accent3">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E1284488-8219-0C99-7E5D-5D6DEE4FA15A}"/>
              </a:ext>
            </a:extLst>
          </p:cNvPr>
          <p:cNvCxnSpPr/>
          <p:nvPr/>
        </p:nvCxnSpPr>
        <p:spPr>
          <a:xfrm>
            <a:off x="8168762" y="5661683"/>
            <a:ext cx="374650"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A97352C1-B13B-E028-BCC2-FC074B8F7F28}"/>
              </a:ext>
            </a:extLst>
          </p:cNvPr>
          <p:cNvSpPr txBox="1"/>
          <p:nvPr/>
        </p:nvSpPr>
        <p:spPr>
          <a:xfrm>
            <a:off x="7200900" y="2747857"/>
            <a:ext cx="2400300"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&amp;</a:t>
            </a:r>
            <a:r>
              <a:rPr lang="en-US" dirty="0" err="1">
                <a:latin typeface="Consolas" panose="020B0609020204030204" pitchFamily="49" charset="0"/>
                <a:cs typeface="Consolas" panose="020B0609020204030204" pitchFamily="49" charset="0"/>
              </a:rPr>
              <a:t>FooObject</a:t>
            </a:r>
            <a:endParaRPr lang="en-US" dirty="0">
              <a:latin typeface="Consolas" panose="020B0609020204030204" pitchFamily="49" charset="0"/>
              <a:cs typeface="Consolas" panose="020B0609020204030204" pitchFamily="49" charset="0"/>
            </a:endParaRPr>
          </a:p>
        </p:txBody>
      </p:sp>
      <p:sp>
        <p:nvSpPr>
          <p:cNvPr id="32" name="Rounded Rectangular Callout 31">
            <a:extLst>
              <a:ext uri="{FF2B5EF4-FFF2-40B4-BE49-F238E27FC236}">
                <a16:creationId xmlns:a16="http://schemas.microsoft.com/office/drawing/2014/main" id="{908E3B6E-E05E-861D-F83C-CBCA37499B56}"/>
              </a:ext>
            </a:extLst>
          </p:cNvPr>
          <p:cNvSpPr/>
          <p:nvPr/>
        </p:nvSpPr>
        <p:spPr>
          <a:xfrm>
            <a:off x="10248900" y="2162499"/>
            <a:ext cx="1803400" cy="1381770"/>
          </a:xfrm>
          <a:prstGeom prst="wedgeRoundRectCallout">
            <a:avLst>
              <a:gd name="adj1" fmla="val -135355"/>
              <a:gd name="adj2" fmla="val 8658"/>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Immutable objects are easier to reason about</a:t>
            </a:r>
          </a:p>
        </p:txBody>
      </p:sp>
      <p:sp>
        <p:nvSpPr>
          <p:cNvPr id="3" name="TextBox 2">
            <a:extLst>
              <a:ext uri="{FF2B5EF4-FFF2-40B4-BE49-F238E27FC236}">
                <a16:creationId xmlns:a16="http://schemas.microsoft.com/office/drawing/2014/main" id="{5E11FE82-1684-380C-BD2B-633ABB905A9A}"/>
              </a:ext>
            </a:extLst>
          </p:cNvPr>
          <p:cNvSpPr txBox="1"/>
          <p:nvPr/>
        </p:nvSpPr>
        <p:spPr>
          <a:xfrm>
            <a:off x="3391019" y="5440428"/>
            <a:ext cx="1985995" cy="369332"/>
          </a:xfrm>
          <a:prstGeom prst="rect">
            <a:avLst/>
          </a:prstGeom>
          <a:noFill/>
        </p:spPr>
        <p:txBody>
          <a:bodyPr wrap="square" rtlCol="0">
            <a:spAutoFit/>
          </a:bodyPr>
          <a:lstStyle/>
          <a:p>
            <a:r>
              <a:rPr lang="en-US" dirty="0"/>
              <a:t>Interior mutation:</a:t>
            </a:r>
          </a:p>
        </p:txBody>
      </p:sp>
    </p:spTree>
    <p:extLst>
      <p:ext uri="{BB962C8B-B14F-4D97-AF65-F5344CB8AC3E}">
        <p14:creationId xmlns:p14="http://schemas.microsoft.com/office/powerpoint/2010/main" val="3978689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36</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9" name="Rounded Rectangular Callout 8">
            <a:extLst>
              <a:ext uri="{FF2B5EF4-FFF2-40B4-BE49-F238E27FC236}">
                <a16:creationId xmlns:a16="http://schemas.microsoft.com/office/drawing/2014/main" id="{1B5A971E-F8FE-D489-F1F5-54FE9D8FABF6}"/>
              </a:ext>
            </a:extLst>
          </p:cNvPr>
          <p:cNvSpPr/>
          <p:nvPr/>
        </p:nvSpPr>
        <p:spPr>
          <a:xfrm>
            <a:off x="7340600" y="1573967"/>
            <a:ext cx="4126875" cy="1442285"/>
          </a:xfrm>
          <a:prstGeom prst="wedgeRoundRectCallout">
            <a:avLst>
              <a:gd name="adj1" fmla="val -79071"/>
              <a:gd name="adj2" fmla="val -2480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Suppose we have some expensive but </a:t>
            </a:r>
            <a:r>
              <a:rPr lang="en-US" sz="2400" b="1" dirty="0"/>
              <a:t>deterministic</a:t>
            </a:r>
            <a:r>
              <a:rPr lang="en-US" sz="2400" dirty="0"/>
              <a:t> computation</a:t>
            </a:r>
          </a:p>
        </p:txBody>
      </p:sp>
      <p:sp>
        <p:nvSpPr>
          <p:cNvPr id="10" name="Rounded Rectangular Callout 9">
            <a:extLst>
              <a:ext uri="{FF2B5EF4-FFF2-40B4-BE49-F238E27FC236}">
                <a16:creationId xmlns:a16="http://schemas.microsoft.com/office/drawing/2014/main" id="{43D115B0-3C67-133D-CE08-BED79B4C796E}"/>
              </a:ext>
            </a:extLst>
          </p:cNvPr>
          <p:cNvSpPr/>
          <p:nvPr/>
        </p:nvSpPr>
        <p:spPr>
          <a:xfrm>
            <a:off x="7989756" y="3097082"/>
            <a:ext cx="3999043" cy="1589218"/>
          </a:xfrm>
          <a:prstGeom prst="wedgeRoundRectCallout">
            <a:avLst>
              <a:gd name="adj1" fmla="val -150803"/>
              <a:gd name="adj2" fmla="val -5723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can </a:t>
            </a:r>
            <a:r>
              <a:rPr lang="en-US" sz="2400" b="1" dirty="0" err="1"/>
              <a:t>memoize</a:t>
            </a:r>
            <a:r>
              <a:rPr lang="en-US" sz="2400" dirty="0"/>
              <a:t> the results — lazily populate a lookup-table of results, as-needed </a:t>
            </a:r>
          </a:p>
        </p:txBody>
      </p:sp>
    </p:spTree>
    <p:extLst>
      <p:ext uri="{BB962C8B-B14F-4D97-AF65-F5344CB8AC3E}">
        <p14:creationId xmlns:p14="http://schemas.microsoft.com/office/powerpoint/2010/main" val="35728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6" end="6"/>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19" end="1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5" end="15"/>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6" end="16"/>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p:txBody>
          <a:bodyPr>
            <a:normAutofit lnSpcReduction="10000"/>
          </a:bodyPr>
          <a:lstStyle/>
          <a:p>
            <a:pPr marL="0" indent="0">
              <a:buNone/>
            </a:pPr>
            <a:r>
              <a:rPr lang="en-US" dirty="0"/>
              <a:t>Now, what if we want to share the </a:t>
            </a:r>
            <a:r>
              <a:rPr lang="en-US" sz="2800" dirty="0" err="1">
                <a:latin typeface="Consolas" panose="020B0609020204030204" pitchFamily="49" charset="0"/>
                <a:cs typeface="Consolas" panose="020B0609020204030204" pitchFamily="49" charset="0"/>
              </a:rPr>
              <a:t>Memoizer</a:t>
            </a:r>
            <a:r>
              <a:rPr lang="en-US" dirty="0"/>
              <a:t> across multiple subsystems? Maybe even across threads?</a:t>
            </a:r>
          </a:p>
          <a:p>
            <a:pPr marL="0" indent="0">
              <a:buNone/>
            </a:pPr>
            <a:endParaRPr lang="en-US" dirty="0"/>
          </a:p>
          <a:p>
            <a:pPr marL="0" indent="0" algn="ctr">
              <a:buNone/>
            </a:pPr>
            <a:r>
              <a:rPr lang="en-US" dirty="0">
                <a:latin typeface="Consolas" panose="020B0609020204030204" pitchFamily="49" charset="0"/>
                <a:cs typeface="Consolas" panose="020B0609020204030204" pitchFamily="49" charset="0"/>
              </a:rPr>
              <a:t>Arc&lt;</a:t>
            </a:r>
            <a:r>
              <a:rPr lang="en-US" dirty="0" err="1">
                <a:latin typeface="Consolas" panose="020B0609020204030204" pitchFamily="49" charset="0"/>
                <a:cs typeface="Consolas" panose="020B0609020204030204" pitchFamily="49" charset="0"/>
              </a:rPr>
              <a:t>Memoizer</a:t>
            </a:r>
            <a:r>
              <a:rPr lang="en-US" dirty="0">
                <a:latin typeface="Consolas" panose="020B0609020204030204" pitchFamily="49" charset="0"/>
                <a:cs typeface="Consolas" panose="020B0609020204030204" pitchFamily="49" charset="0"/>
              </a:rPr>
              <a:t>&gt;	</a:t>
            </a:r>
            <a:r>
              <a:rPr lang="en-US" dirty="0">
                <a:latin typeface="Consolas" panose="020B0609020204030204" pitchFamily="49" charset="0"/>
                <a:cs typeface="Consolas" panose="020B0609020204030204" pitchFamily="49" charset="0"/>
                <a:sym typeface="Wingdings" pitchFamily="2" charset="2"/>
              </a:rPr>
              <a:t> 	&amp;</a:t>
            </a:r>
            <a:r>
              <a:rPr lang="en-US" dirty="0" err="1">
                <a:latin typeface="Consolas" panose="020B0609020204030204" pitchFamily="49" charset="0"/>
                <a:cs typeface="Consolas" panose="020B0609020204030204" pitchFamily="49" charset="0"/>
                <a:sym typeface="Wingdings" pitchFamily="2" charset="2"/>
              </a:rPr>
              <a:t>Memoizer</a:t>
            </a:r>
            <a:endParaRPr lang="en-US" dirty="0">
              <a:latin typeface="Consolas" panose="020B0609020204030204" pitchFamily="49" charset="0"/>
              <a:cs typeface="Consolas" panose="020B0609020204030204" pitchFamily="49" charset="0"/>
              <a:sym typeface="Wingdings" pitchFamily="2" charset="2"/>
            </a:endParaRPr>
          </a:p>
          <a:p>
            <a:pPr marL="0" indent="0" algn="ctr">
              <a:buNone/>
            </a:pPr>
            <a:endParaRPr lang="en-US" dirty="0">
              <a:latin typeface="Consolas" panose="020B0609020204030204" pitchFamily="49" charset="0"/>
              <a:cs typeface="Consolas" panose="020B0609020204030204" pitchFamily="49" charset="0"/>
              <a:sym typeface="Wingdings" pitchFamily="2" charset="2"/>
            </a:endParaRPr>
          </a:p>
          <a:p>
            <a:pPr marL="0" indent="0">
              <a:buNone/>
            </a:pPr>
            <a:r>
              <a:rPr lang="en-US" dirty="0">
                <a:cs typeface="Consolas" panose="020B0609020204030204" pitchFamily="49" charset="0"/>
                <a:sym typeface="Wingdings" pitchFamily="2" charset="2"/>
              </a:rPr>
              <a:t>Whoops, now we can’t call </a:t>
            </a:r>
            <a:r>
              <a:rPr lang="en-US" sz="2800" b="0" i="0" dirty="0">
                <a:solidFill>
                  <a:srgbClr val="0030F2"/>
                </a:solidFill>
                <a:effectLst/>
                <a:latin typeface="Consolas" panose="020B0609020204030204" pitchFamily="49" charset="0"/>
                <a:cs typeface="Consolas" panose="020B0609020204030204" pitchFamily="49" charset="0"/>
              </a:rPr>
              <a:t>get</a:t>
            </a:r>
            <a:r>
              <a:rPr lang="en-US" dirty="0">
                <a:cs typeface="Consolas" panose="020B0609020204030204" pitchFamily="49" charset="0"/>
                <a:sym typeface="Wingdings" pitchFamily="2" charset="2"/>
              </a:rPr>
              <a:t> —</a:t>
            </a:r>
          </a:p>
          <a:p>
            <a:pPr marL="0" indent="0">
              <a:buNone/>
            </a:pPr>
            <a:endParaRPr lang="en-US" dirty="0">
              <a:cs typeface="Consolas" panose="020B0609020204030204" pitchFamily="49" charset="0"/>
              <a:sym typeface="Wingdings" pitchFamily="2" charset="2"/>
            </a:endParaRPr>
          </a:p>
          <a:p>
            <a:pPr marL="0" indent="0" algn="ctr">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37</a:t>
            </a:fld>
            <a:endParaRPr lang="en-US" dirty="0"/>
          </a:p>
        </p:txBody>
      </p:sp>
    </p:spTree>
    <p:extLst>
      <p:ext uri="{BB962C8B-B14F-4D97-AF65-F5344CB8AC3E}">
        <p14:creationId xmlns:p14="http://schemas.microsoft.com/office/powerpoint/2010/main" val="40551680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38</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chemeClr val="bg1"/>
                </a:solidFill>
                <a:effectLst/>
                <a:highlight>
                  <a:srgbClr val="FF0000"/>
                </a:highlight>
                <a:latin typeface="Consolas" panose="020B0609020204030204" pitchFamily="49" charset="0"/>
                <a:cs typeface="Consolas" panose="020B0609020204030204" pitchFamily="49" charset="0"/>
              </a:rPr>
              <a:t>self.map.insert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453621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39</a:t>
            </a:fld>
            <a:endParaRPr lang="en-US" dirty="0"/>
          </a:p>
        </p:txBody>
      </p:sp>
    </p:spTree>
    <p:extLst>
      <p:ext uri="{BB962C8B-B14F-4D97-AF65-F5344CB8AC3E}">
        <p14:creationId xmlns:p14="http://schemas.microsoft.com/office/powerpoint/2010/main" val="624877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out of the memory-safety guaranteed by Rust’s type system</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4</a:t>
            </a:fld>
            <a:endParaRPr lang="en-US" dirty="0"/>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38148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strVal val="#ppt_w*0.7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40</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ref_cell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RefCell</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.ref_cell.borrow_mut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291570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41</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8" name="Rounded Rectangle 7">
            <a:extLst>
              <a:ext uri="{FF2B5EF4-FFF2-40B4-BE49-F238E27FC236}">
                <a16:creationId xmlns:a16="http://schemas.microsoft.com/office/drawing/2014/main" id="{0C9F334E-2974-6117-98AF-DBB12E556291}"/>
              </a:ext>
            </a:extLst>
          </p:cNvPr>
          <p:cNvSpPr/>
          <p:nvPr/>
        </p:nvSpPr>
        <p:spPr>
          <a:xfrm>
            <a:off x="7516318" y="1916412"/>
            <a:ext cx="3837482" cy="2173574"/>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Which type you want to use depends on your specific requirements, but verification will likely use the same basic idea in any case.</a:t>
            </a:r>
            <a:endParaRPr lang="en-US" sz="2000" dirty="0">
              <a:solidFill>
                <a:srgbClr val="FF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04254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Adding a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42</a:t>
            </a:fld>
            <a:endParaRPr lang="en-US" dirty="0"/>
          </a:p>
        </p:txBody>
      </p:sp>
      <p:grpSp>
        <p:nvGrpSpPr>
          <p:cNvPr id="11" name="Group 10">
            <a:extLst>
              <a:ext uri="{FF2B5EF4-FFF2-40B4-BE49-F238E27FC236}">
                <a16:creationId xmlns:a16="http://schemas.microsoft.com/office/drawing/2014/main" id="{3B44F41E-E08A-B022-6A5B-749B7FC1448D}"/>
              </a:ext>
            </a:extLst>
          </p:cNvPr>
          <p:cNvGrpSpPr/>
          <p:nvPr/>
        </p:nvGrpSpPr>
        <p:grpSpPr>
          <a:xfrm>
            <a:off x="2229853" y="3298165"/>
            <a:ext cx="8983579" cy="753980"/>
            <a:chOff x="2229853" y="3545305"/>
            <a:chExt cx="8983579" cy="753980"/>
          </a:xfrm>
        </p:grpSpPr>
        <p:sp>
          <p:nvSpPr>
            <p:cNvPr id="7" name="Rectangle 6">
              <a:extLst>
                <a:ext uri="{FF2B5EF4-FFF2-40B4-BE49-F238E27FC236}">
                  <a16:creationId xmlns:a16="http://schemas.microsoft.com/office/drawing/2014/main" id="{A66AD8BD-09C7-4575-F5FE-316A40C2CA02}"/>
                </a:ext>
              </a:extLst>
            </p:cNvPr>
            <p:cNvSpPr/>
            <p:nvPr/>
          </p:nvSpPr>
          <p:spPr>
            <a:xfrm>
              <a:off x="2229853" y="3545305"/>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grpSp>
      <p:grpSp>
        <p:nvGrpSpPr>
          <p:cNvPr id="12" name="Group 11">
            <a:extLst>
              <a:ext uri="{FF2B5EF4-FFF2-40B4-BE49-F238E27FC236}">
                <a16:creationId xmlns:a16="http://schemas.microsoft.com/office/drawing/2014/main" id="{B23E2B86-50FF-374E-89BE-2D5F29E159C3}"/>
              </a:ext>
            </a:extLst>
          </p:cNvPr>
          <p:cNvGrpSpPr/>
          <p:nvPr/>
        </p:nvGrpSpPr>
        <p:grpSpPr>
          <a:xfrm>
            <a:off x="2574758" y="4846228"/>
            <a:ext cx="9047747" cy="1083595"/>
            <a:chOff x="2574758" y="5093368"/>
            <a:chExt cx="9047747" cy="1083595"/>
          </a:xfrm>
        </p:grpSpPr>
        <p:sp>
          <p:nvSpPr>
            <p:cNvPr id="8" name="Rectangle 7">
              <a:extLst>
                <a:ext uri="{FF2B5EF4-FFF2-40B4-BE49-F238E27FC236}">
                  <a16:creationId xmlns:a16="http://schemas.microsoft.com/office/drawing/2014/main" id="{752B3F8C-22FD-3B5D-3902-AB08230AB741}"/>
                </a:ext>
              </a:extLst>
            </p:cNvPr>
            <p:cNvSpPr/>
            <p:nvPr/>
          </p:nvSpPr>
          <p:spPr>
            <a:xfrm>
              <a:off x="2574758" y="5093368"/>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grpSp>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(&amp;</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754833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C485DB-6EE3-0B7F-5BF7-A29E293EAAD5}"/>
              </a:ext>
            </a:extLst>
          </p:cNvPr>
          <p:cNvSpPr txBox="1"/>
          <p:nvPr/>
        </p:nvSpPr>
        <p:spPr>
          <a:xfrm>
            <a:off x="1483895" y="231935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000000"/>
                </a:solidFill>
                <a:effectLst/>
                <a:highlight>
                  <a:srgbClr val="00FFFF"/>
                </a:highlight>
                <a:latin typeface="Consolas" panose="020B0609020204030204" pitchFamily="49" charset="0"/>
                <a:cs typeface="Consolas" panose="020B0609020204030204" pitchFamily="49" charset="0"/>
              </a:rPr>
              <a:t>&amp;</a:t>
            </a:r>
            <a:r>
              <a:rPr lang="en-US" sz="2000" b="0" i="0" dirty="0">
                <a:solidFill>
                  <a:srgbClr val="9D00EC"/>
                </a:solidFill>
                <a:effectLst/>
                <a:highlight>
                  <a:srgbClr val="00FFFF"/>
                </a:highligh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Adding a specification</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43</a:t>
            </a:fld>
            <a:endParaRPr lang="en-US" dirty="0"/>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44254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11919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sp>
        <p:nvSpPr>
          <p:cNvPr id="13" name="Rounded Rectangle 12">
            <a:extLst>
              <a:ext uri="{FF2B5EF4-FFF2-40B4-BE49-F238E27FC236}">
                <a16:creationId xmlns:a16="http://schemas.microsoft.com/office/drawing/2014/main" id="{2D71FEC4-337A-235A-031C-C9197B984BBC}"/>
              </a:ext>
            </a:extLst>
          </p:cNvPr>
          <p:cNvSpPr/>
          <p:nvPr/>
        </p:nvSpPr>
        <p:spPr>
          <a:xfrm>
            <a:off x="2053389" y="5797227"/>
            <a:ext cx="4523874" cy="740867"/>
          </a:xfrm>
          <a:prstGeom prst="roundRect">
            <a:avLst/>
          </a:prstGeom>
          <a:solidFill>
            <a:srgbClr val="ADF4EE"/>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Observe again how the mutation is encapsulated</a:t>
            </a:r>
          </a:p>
        </p:txBody>
      </p:sp>
    </p:spTree>
    <p:extLst>
      <p:ext uri="{BB962C8B-B14F-4D97-AF65-F5344CB8AC3E}">
        <p14:creationId xmlns:p14="http://schemas.microsoft.com/office/powerpoint/2010/main" val="3910659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E9EB-8533-F925-1979-EC2C4599FDE5}"/>
              </a:ext>
            </a:extLst>
          </p:cNvPr>
          <p:cNvSpPr>
            <a:spLocks noGrp="1"/>
          </p:cNvSpPr>
          <p:nvPr>
            <p:ph type="title"/>
          </p:nvPr>
        </p:nvSpPr>
        <p:spPr/>
        <p:txBody>
          <a:bodyPr/>
          <a:lstStyle/>
          <a:p>
            <a:r>
              <a:rPr lang="en-US" dirty="0"/>
              <a:t>One last question</a:t>
            </a:r>
          </a:p>
        </p:txBody>
      </p:sp>
      <p:sp>
        <p:nvSpPr>
          <p:cNvPr id="3" name="Content Placeholder 2">
            <a:extLst>
              <a:ext uri="{FF2B5EF4-FFF2-40B4-BE49-F238E27FC236}">
                <a16:creationId xmlns:a16="http://schemas.microsoft.com/office/drawing/2014/main" id="{9C2C71F5-3E3F-CB6C-63C4-2A5E0C2C0485}"/>
              </a:ext>
            </a:extLst>
          </p:cNvPr>
          <p:cNvSpPr>
            <a:spLocks noGrp="1"/>
          </p:cNvSpPr>
          <p:nvPr>
            <p:ph idx="1"/>
          </p:nvPr>
        </p:nvSpPr>
        <p:spPr/>
        <p:txBody>
          <a:bodyPr/>
          <a:lstStyle/>
          <a:p>
            <a:pPr marL="0" indent="0">
              <a:buNone/>
            </a:pPr>
            <a:r>
              <a:rPr lang="en-US" dirty="0" err="1"/>
              <a:t>Verus</a:t>
            </a:r>
            <a:r>
              <a:rPr lang="en-US" dirty="0"/>
              <a:t> relies on this property — “shared XOR mutable,” that no state is mutable and shared at the same time — for its efficient SMT encoding.</a:t>
            </a:r>
          </a:p>
          <a:p>
            <a:pPr marL="0" indent="0">
              <a:buNone/>
            </a:pPr>
            <a:endParaRPr lang="en-US" dirty="0"/>
          </a:p>
          <a:p>
            <a:pPr marL="0" indent="0">
              <a:buNone/>
            </a:pPr>
            <a:r>
              <a:rPr lang="en-US" dirty="0"/>
              <a:t>Interior mutability breaks this property, yet </a:t>
            </a:r>
            <a:r>
              <a:rPr lang="en-US" dirty="0" err="1"/>
              <a:t>Verus</a:t>
            </a:r>
            <a:r>
              <a:rPr lang="en-US" dirty="0"/>
              <a:t> can still support it. </a:t>
            </a:r>
            <a:r>
              <a:rPr lang="en-US" dirty="0">
                <a:solidFill>
                  <a:srgbClr val="C00000"/>
                </a:solidFill>
              </a:rPr>
              <a:t>How is this possible?</a:t>
            </a:r>
          </a:p>
        </p:txBody>
      </p:sp>
      <p:sp>
        <p:nvSpPr>
          <p:cNvPr id="4" name="Slide Number Placeholder 3">
            <a:extLst>
              <a:ext uri="{FF2B5EF4-FFF2-40B4-BE49-F238E27FC236}">
                <a16:creationId xmlns:a16="http://schemas.microsoft.com/office/drawing/2014/main" id="{9C30F426-0961-88DD-8170-412D1DBD9F61}"/>
              </a:ext>
            </a:extLst>
          </p:cNvPr>
          <p:cNvSpPr>
            <a:spLocks noGrp="1"/>
          </p:cNvSpPr>
          <p:nvPr>
            <p:ph type="sldNum" sz="quarter" idx="10"/>
          </p:nvPr>
        </p:nvSpPr>
        <p:spPr/>
        <p:txBody>
          <a:bodyPr/>
          <a:lstStyle/>
          <a:p>
            <a:fld id="{6244B543-AA52-EB47-B3A9-0A2A6FE25F7B}" type="slidenum">
              <a:rPr lang="en-US" smtClean="0"/>
              <a:t>44</a:t>
            </a:fld>
            <a:endParaRPr lang="en-US" dirty="0"/>
          </a:p>
        </p:txBody>
      </p:sp>
    </p:spTree>
    <p:extLst>
      <p:ext uri="{BB962C8B-B14F-4D97-AF65-F5344CB8AC3E}">
        <p14:creationId xmlns:p14="http://schemas.microsoft.com/office/powerpoint/2010/main" val="36619358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7C75-43EF-B643-EB51-62086307181E}"/>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9BB69B6A-414E-5E22-0F89-4F81103E0F9D}"/>
              </a:ext>
            </a:extLst>
          </p:cNvPr>
          <p:cNvSpPr>
            <a:spLocks noGrp="1"/>
          </p:cNvSpPr>
          <p:nvPr>
            <p:ph idx="1"/>
          </p:nvPr>
        </p:nvSpPr>
        <p:spPr/>
        <p:txBody>
          <a:bodyPr/>
          <a:lstStyle/>
          <a:p>
            <a:r>
              <a:rPr lang="en-US" dirty="0"/>
              <a:t>Interior mutability carves an exception to the usual “sharing XOR mutability” dichotomy of Rust, which </a:t>
            </a:r>
            <a:r>
              <a:rPr lang="en-US" dirty="0" err="1"/>
              <a:t>Verus</a:t>
            </a:r>
            <a:r>
              <a:rPr lang="en-US" dirty="0"/>
              <a:t> relies on</a:t>
            </a:r>
          </a:p>
          <a:p>
            <a:r>
              <a:rPr lang="en-US" dirty="0"/>
              <a:t>Many use-cases can be handled with lock invariants / monitor invariants</a:t>
            </a:r>
          </a:p>
          <a:p>
            <a:r>
              <a:rPr lang="en-US" dirty="0"/>
              <a:t>Encapsulation of mutability prevents interior mutability from infecting a codebase and ruining </a:t>
            </a:r>
            <a:r>
              <a:rPr lang="en-US" dirty="0" err="1"/>
              <a:t>Verus’s</a:t>
            </a:r>
            <a:r>
              <a:rPr lang="en-US" dirty="0"/>
              <a:t> simple encoding</a:t>
            </a:r>
          </a:p>
        </p:txBody>
      </p:sp>
      <p:sp>
        <p:nvSpPr>
          <p:cNvPr id="4" name="Slide Number Placeholder 3">
            <a:extLst>
              <a:ext uri="{FF2B5EF4-FFF2-40B4-BE49-F238E27FC236}">
                <a16:creationId xmlns:a16="http://schemas.microsoft.com/office/drawing/2014/main" id="{375E1B84-7C2A-3C7E-0FB1-ECD2D9DE687B}"/>
              </a:ext>
            </a:extLst>
          </p:cNvPr>
          <p:cNvSpPr>
            <a:spLocks noGrp="1"/>
          </p:cNvSpPr>
          <p:nvPr>
            <p:ph type="sldNum" sz="quarter" idx="10"/>
          </p:nvPr>
        </p:nvSpPr>
        <p:spPr/>
        <p:txBody>
          <a:bodyPr/>
          <a:lstStyle/>
          <a:p>
            <a:fld id="{6244B543-AA52-EB47-B3A9-0A2A6FE25F7B}" type="slidenum">
              <a:rPr lang="en-US" smtClean="0"/>
              <a:t>45</a:t>
            </a:fld>
            <a:endParaRPr lang="en-US" dirty="0"/>
          </a:p>
        </p:txBody>
      </p:sp>
    </p:spTree>
    <p:extLst>
      <p:ext uri="{BB962C8B-B14F-4D97-AF65-F5344CB8AC3E}">
        <p14:creationId xmlns:p14="http://schemas.microsoft.com/office/powerpoint/2010/main" val="3316901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7184EE-26B7-F778-C6A3-F749677D4609}"/>
              </a:ext>
            </a:extLst>
          </p:cNvPr>
          <p:cNvSpPr>
            <a:spLocks noGrp="1"/>
          </p:cNvSpPr>
          <p:nvPr>
            <p:ph type="sldNum" sz="quarter" idx="10"/>
          </p:nvPr>
        </p:nvSpPr>
        <p:spPr/>
        <p:txBody>
          <a:bodyPr/>
          <a:lstStyle/>
          <a:p>
            <a:fld id="{6244B543-AA52-EB47-B3A9-0A2A6FE25F7B}" type="slidenum">
              <a:rPr lang="en-US" smtClean="0"/>
              <a:t>46</a:t>
            </a:fld>
            <a:endParaRPr lang="en-US" dirty="0"/>
          </a:p>
        </p:txBody>
      </p:sp>
      <p:pic>
        <p:nvPicPr>
          <p:cNvPr id="1026" name="Picture 2" descr="Ropest PERSONAL USE ONLY">
            <a:extLst>
              <a:ext uri="{FF2B5EF4-FFF2-40B4-BE49-F238E27FC236}">
                <a16:creationId xmlns:a16="http://schemas.microsoft.com/office/drawing/2014/main" id="{4B8B45FA-D8D0-3C6C-D2E6-5C39C80869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438" y="2597015"/>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9999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74E6B-C98A-7D24-05CD-6843D3EF9A3D}"/>
              </a:ext>
            </a:extLst>
          </p:cNvPr>
          <p:cNvSpPr>
            <a:spLocks noGrp="1"/>
          </p:cNvSpPr>
          <p:nvPr>
            <p:ph type="title"/>
          </p:nvPr>
        </p:nvSpPr>
        <p:spPr/>
        <p:txBody>
          <a:bodyPr/>
          <a:lstStyle/>
          <a:p>
            <a:r>
              <a:rPr lang="en-US" dirty="0"/>
              <a:t>We already covered locks actually …</a:t>
            </a:r>
          </a:p>
        </p:txBody>
      </p:sp>
      <p:sp>
        <p:nvSpPr>
          <p:cNvPr id="4" name="Slide Number Placeholder 3">
            <a:extLst>
              <a:ext uri="{FF2B5EF4-FFF2-40B4-BE49-F238E27FC236}">
                <a16:creationId xmlns:a16="http://schemas.microsoft.com/office/drawing/2014/main" id="{D0D5BB51-5477-93B1-B9BF-F125CCC74161}"/>
              </a:ext>
            </a:extLst>
          </p:cNvPr>
          <p:cNvSpPr>
            <a:spLocks noGrp="1"/>
          </p:cNvSpPr>
          <p:nvPr>
            <p:ph type="sldNum" sz="quarter" idx="10"/>
          </p:nvPr>
        </p:nvSpPr>
        <p:spPr/>
        <p:txBody>
          <a:bodyPr/>
          <a:lstStyle/>
          <a:p>
            <a:fld id="{6244B543-AA52-EB47-B3A9-0A2A6FE25F7B}" type="slidenum">
              <a:rPr lang="en-US" smtClean="0"/>
              <a:t>47</a:t>
            </a:fld>
            <a:endParaRPr lang="en-US" dirty="0"/>
          </a:p>
        </p:txBody>
      </p:sp>
      <p:grpSp>
        <p:nvGrpSpPr>
          <p:cNvPr id="5" name="Group 4">
            <a:extLst>
              <a:ext uri="{FF2B5EF4-FFF2-40B4-BE49-F238E27FC236}">
                <a16:creationId xmlns:a16="http://schemas.microsoft.com/office/drawing/2014/main" id="{D417F020-3D5A-F0A9-CAD6-9EA8B8F0D2D2}"/>
              </a:ext>
            </a:extLst>
          </p:cNvPr>
          <p:cNvGrpSpPr/>
          <p:nvPr/>
        </p:nvGrpSpPr>
        <p:grpSpPr>
          <a:xfrm>
            <a:off x="3147934" y="1457190"/>
            <a:ext cx="5462666" cy="5035683"/>
            <a:chOff x="5991463" y="1470443"/>
            <a:chExt cx="371475" cy="442912"/>
          </a:xfrm>
        </p:grpSpPr>
        <p:sp>
          <p:nvSpPr>
            <p:cNvPr id="6" name="Donut 5">
              <a:extLst>
                <a:ext uri="{FF2B5EF4-FFF2-40B4-BE49-F238E27FC236}">
                  <a16:creationId xmlns:a16="http://schemas.microsoft.com/office/drawing/2014/main" id="{6ACFB029-5EA9-DFF8-0FF9-9757EF20F5B5}"/>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E1CBA595-6919-BF43-7BEC-656C019E969E}"/>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8" name="Rounded Rectangle 7">
            <a:extLst>
              <a:ext uri="{FF2B5EF4-FFF2-40B4-BE49-F238E27FC236}">
                <a16:creationId xmlns:a16="http://schemas.microsoft.com/office/drawing/2014/main" id="{BBF3016A-163D-2614-4CB9-EEB1A2E86693}"/>
              </a:ext>
            </a:extLst>
          </p:cNvPr>
          <p:cNvSpPr/>
          <p:nvPr/>
        </p:nvSpPr>
        <p:spPr>
          <a:xfrm>
            <a:off x="8145905" y="2292229"/>
            <a:ext cx="3992380" cy="1993691"/>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But one </a:t>
            </a:r>
            <a:r>
              <a:rPr lang="en-US" sz="2400" b="1" dirty="0"/>
              <a:t>big global lock </a:t>
            </a:r>
            <a:r>
              <a:rPr lang="en-US" sz="2400" dirty="0"/>
              <a:t>does not </a:t>
            </a:r>
            <a:r>
              <a:rPr lang="en-US" sz="2400" b="1" dirty="0">
                <a:solidFill>
                  <a:schemeClr val="accent6">
                    <a:lumMod val="75000"/>
                  </a:schemeClr>
                </a:solidFill>
              </a:rPr>
              <a:t>concurrency</a:t>
            </a:r>
            <a:r>
              <a:rPr lang="en-US" sz="2400" dirty="0"/>
              <a:t> make!</a:t>
            </a:r>
          </a:p>
        </p:txBody>
      </p:sp>
    </p:spTree>
    <p:extLst>
      <p:ext uri="{BB962C8B-B14F-4D97-AF65-F5344CB8AC3E}">
        <p14:creationId xmlns:p14="http://schemas.microsoft.com/office/powerpoint/2010/main" val="267311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48</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8130292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49</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Rounded Rectangular Callout 2">
            <a:extLst>
              <a:ext uri="{FF2B5EF4-FFF2-40B4-BE49-F238E27FC236}">
                <a16:creationId xmlns:a16="http://schemas.microsoft.com/office/drawing/2014/main" id="{38B8D17A-6F66-40F5-9329-FB6A4C740A48}"/>
              </a:ext>
            </a:extLst>
          </p:cNvPr>
          <p:cNvSpPr/>
          <p:nvPr/>
        </p:nvSpPr>
        <p:spPr>
          <a:xfrm>
            <a:off x="10313233" y="2113612"/>
            <a:ext cx="1864164" cy="1803179"/>
          </a:xfrm>
          <a:prstGeom prst="wedgeRoundRectCallout">
            <a:avLst>
              <a:gd name="adj1" fmla="val -102485"/>
              <a:gd name="adj2" fmla="val -31544"/>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We can talk about the invariant on a single lock</a:t>
            </a:r>
          </a:p>
        </p:txBody>
      </p:sp>
    </p:spTree>
    <p:extLst>
      <p:ext uri="{BB962C8B-B14F-4D97-AF65-F5344CB8AC3E}">
        <p14:creationId xmlns:p14="http://schemas.microsoft.com/office/powerpoint/2010/main" val="9141256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a:t>
            </a:r>
            <a:r>
              <a:rPr lang="en-US" dirty="0">
                <a:highlight>
                  <a:srgbClr val="F8B69B"/>
                </a:highlight>
              </a:rPr>
              <a:t>out of the memory-safety guaranteed by Rust’s type system</a:t>
            </a:r>
            <a:endParaRPr lang="en-US" b="1" dirty="0">
              <a:highlight>
                <a:srgbClr val="F8B69B"/>
              </a:highlight>
            </a:endParaRPr>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5</a:t>
            </a:fld>
            <a:endParaRPr lang="en-US" dirty="0"/>
          </a:p>
        </p:txBody>
      </p:sp>
      <p:sp>
        <p:nvSpPr>
          <p:cNvPr id="5" name="Rounded Rectangular Callout 4">
            <a:extLst>
              <a:ext uri="{FF2B5EF4-FFF2-40B4-BE49-F238E27FC236}">
                <a16:creationId xmlns:a16="http://schemas.microsoft.com/office/drawing/2014/main" id="{BA2AD95A-9DA2-B25A-971B-8E30052BC9B7}"/>
              </a:ext>
            </a:extLst>
          </p:cNvPr>
          <p:cNvSpPr/>
          <p:nvPr/>
        </p:nvSpPr>
        <p:spPr>
          <a:xfrm>
            <a:off x="6571281" y="4281580"/>
            <a:ext cx="5160936" cy="1596326"/>
          </a:xfrm>
          <a:prstGeom prst="wedgeRoundRectCallout">
            <a:avLst>
              <a:gd name="adj1" fmla="val -44295"/>
              <a:gd name="adj2" fmla="val -101578"/>
              <a:gd name="adj3" fmla="val 16667"/>
            </a:avLst>
          </a:prstGeom>
          <a:solidFill>
            <a:srgbClr val="FF0000"/>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solidFill>
                  <a:schemeClr val="bg1"/>
                </a:solidFill>
              </a:rPr>
              <a:t>This seems pretty bad — doesn’t </a:t>
            </a:r>
            <a:r>
              <a:rPr lang="en-US" sz="3200" dirty="0" err="1">
                <a:solidFill>
                  <a:schemeClr val="bg1"/>
                </a:solidFill>
              </a:rPr>
              <a:t>Verus</a:t>
            </a:r>
            <a:r>
              <a:rPr lang="en-US" sz="3200" dirty="0">
                <a:solidFill>
                  <a:schemeClr val="bg1"/>
                </a:solidFill>
              </a:rPr>
              <a:t> rely on this?</a:t>
            </a:r>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104706088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50</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a:effectLst>
            <a:glow rad="495300">
              <a:schemeClr val="accent6">
                <a:satMod val="175000"/>
                <a:alpha val="40000"/>
              </a:schemeClr>
            </a:glow>
          </a:effectLst>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a:effectLst>
            <a:glow rad="495300">
              <a:schemeClr val="accent6">
                <a:satMod val="175000"/>
                <a:alpha val="40000"/>
              </a:schemeClr>
            </a:glow>
          </a:effectLst>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a:effectLst>
            <a:glow rad="495300">
              <a:schemeClr val="accent6">
                <a:satMod val="175000"/>
                <a:alpha val="40000"/>
              </a:schemeClr>
            </a:glow>
          </a:effectLst>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a:effectLst>
            <a:glow rad="495300">
              <a:schemeClr val="accent6">
                <a:satMod val="175000"/>
                <a:alpha val="40000"/>
              </a:schemeClr>
            </a:glow>
          </a:effectLst>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a:effectLst>
            <a:glow rad="495300">
              <a:schemeClr val="accent6">
                <a:satMod val="175000"/>
                <a:alpha val="40000"/>
              </a:schemeClr>
            </a:glow>
          </a:effectLst>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a:effectLst>
            <a:glow rad="495300">
              <a:schemeClr val="accent6">
                <a:satMod val="175000"/>
                <a:alpha val="40000"/>
              </a:schemeClr>
            </a:glow>
          </a:effectLst>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a:effectLst>
            <a:glow rad="495300">
              <a:schemeClr val="accent6">
                <a:satMod val="175000"/>
                <a:alpha val="40000"/>
              </a:schemeClr>
            </a:glow>
          </a:effectLst>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a:effectLst>
            <a:glow rad="495300">
              <a:schemeClr val="accent6">
                <a:satMod val="175000"/>
                <a:alpha val="40000"/>
              </a:schemeClr>
            </a:glow>
          </a:effectLst>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a:effectLst>
            <a:glow rad="495300">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a:effectLst>
            <a:glow rad="495300">
              <a:schemeClr val="accent6">
                <a:satMod val="175000"/>
                <a:alpha val="40000"/>
              </a:schemeClr>
            </a:glow>
          </a:effectLst>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a:effectLst>
            <a:glow rad="495300">
              <a:schemeClr val="accent6">
                <a:satMod val="175000"/>
                <a:alpha val="40000"/>
              </a:schemeClr>
            </a:glow>
          </a:effectLst>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3" name="Rounded Rectangle 42">
            <a:extLst>
              <a:ext uri="{FF2B5EF4-FFF2-40B4-BE49-F238E27FC236}">
                <a16:creationId xmlns:a16="http://schemas.microsoft.com/office/drawing/2014/main" id="{1A825211-2F50-741A-F98B-B4FA1E20874C}"/>
              </a:ext>
            </a:extLst>
          </p:cNvPr>
          <p:cNvSpPr/>
          <p:nvPr/>
        </p:nvSpPr>
        <p:spPr>
          <a:xfrm>
            <a:off x="10014799" y="4275999"/>
            <a:ext cx="2040057" cy="1990242"/>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But how do we relate </a:t>
            </a:r>
            <a:r>
              <a:rPr lang="en-US" sz="2000" b="1" dirty="0"/>
              <a:t>all</a:t>
            </a:r>
            <a:r>
              <a:rPr lang="en-US" sz="2000" dirty="0"/>
              <a:t> the locks together?</a:t>
            </a:r>
          </a:p>
        </p:txBody>
      </p:sp>
      <p:sp>
        <p:nvSpPr>
          <p:cNvPr id="41" name="Rounded Rectangle 40">
            <a:extLst>
              <a:ext uri="{FF2B5EF4-FFF2-40B4-BE49-F238E27FC236}">
                <a16:creationId xmlns:a16="http://schemas.microsoft.com/office/drawing/2014/main" id="{6823AAB1-0F77-592D-D7BB-7D7C3CC9F2F8}"/>
              </a:ext>
            </a:extLst>
          </p:cNvPr>
          <p:cNvSpPr/>
          <p:nvPr/>
        </p:nvSpPr>
        <p:spPr>
          <a:xfrm>
            <a:off x="10313233" y="2096199"/>
            <a:ext cx="1878767" cy="1803179"/>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solidFill>
                  <a:schemeClr val="tx1"/>
                </a:solidFill>
              </a:rPr>
              <a:t>We can talk about the invariant on a single lock</a:t>
            </a:r>
          </a:p>
        </p:txBody>
      </p:sp>
    </p:spTree>
    <p:extLst>
      <p:ext uri="{BB962C8B-B14F-4D97-AF65-F5344CB8AC3E}">
        <p14:creationId xmlns:p14="http://schemas.microsoft.com/office/powerpoint/2010/main" val="113657333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What </a:t>
            </a:r>
            <a:r>
              <a:rPr lang="en-US" i="1" dirty="0"/>
              <a:t>is</a:t>
            </a:r>
            <a:r>
              <a:rPr lang="en-US" dirty="0"/>
              <a:t> concurrency, generally?</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2712380"/>
            <a:ext cx="10515600" cy="1433240"/>
          </a:xfrm>
        </p:spPr>
        <p:txBody>
          <a:bodyPr/>
          <a:lstStyle/>
          <a:p>
            <a:pPr marL="0" indent="0" algn="ctr">
              <a:buNone/>
            </a:pPr>
            <a:r>
              <a:rPr lang="en-US" dirty="0"/>
              <a:t>True </a:t>
            </a:r>
            <a:r>
              <a:rPr lang="en-US" b="1" dirty="0"/>
              <a:t>Concurrency</a:t>
            </a:r>
            <a:r>
              <a:rPr lang="en-US" dirty="0"/>
              <a:t> requires us to have </a:t>
            </a:r>
            <a:r>
              <a:rPr lang="en-US" b="1" dirty="0"/>
              <a:t>multiple</a:t>
            </a:r>
            <a:r>
              <a:rPr lang="en-US" dirty="0"/>
              <a:t> components that can be </a:t>
            </a:r>
            <a:r>
              <a:rPr lang="en-US" i="1" dirty="0"/>
              <a:t>owned</a:t>
            </a:r>
            <a:r>
              <a:rPr lang="en-US" dirty="0"/>
              <a:t> and </a:t>
            </a:r>
            <a:r>
              <a:rPr lang="en-US" i="1" dirty="0"/>
              <a:t>operated on </a:t>
            </a:r>
            <a:r>
              <a:rPr lang="en-US" dirty="0"/>
              <a:t>independently and simultaneously</a:t>
            </a:r>
            <a:endParaRPr lang="en-US" i="1" dirty="0"/>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51</a:t>
            </a:fld>
            <a:endParaRPr lang="en-US" dirty="0"/>
          </a:p>
        </p:txBody>
      </p:sp>
    </p:spTree>
    <p:extLst>
      <p:ext uri="{BB962C8B-B14F-4D97-AF65-F5344CB8AC3E}">
        <p14:creationId xmlns:p14="http://schemas.microsoft.com/office/powerpoint/2010/main" val="157776351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pider Web File Transparent HQ PNG Download | FreePNGImg">
            <a:extLst>
              <a:ext uri="{FF2B5EF4-FFF2-40B4-BE49-F238E27FC236}">
                <a16:creationId xmlns:a16="http://schemas.microsoft.com/office/drawing/2014/main" id="{9F2134F0-8C58-0DA0-8871-462329F6C7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979808">
            <a:off x="800316" y="2502719"/>
            <a:ext cx="8031119" cy="397608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But how do we reason globally?</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52</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5" name="Rounded Rectangle 44">
            <a:extLst>
              <a:ext uri="{FF2B5EF4-FFF2-40B4-BE49-F238E27FC236}">
                <a16:creationId xmlns:a16="http://schemas.microsoft.com/office/drawing/2014/main" id="{D4A73832-10F4-E5F2-683F-C129152DEA51}"/>
              </a:ext>
            </a:extLst>
          </p:cNvPr>
          <p:cNvSpPr/>
          <p:nvPr/>
        </p:nvSpPr>
        <p:spPr>
          <a:xfrm>
            <a:off x="9122980" y="1796283"/>
            <a:ext cx="2983962" cy="1977732"/>
          </a:xfrm>
          <a:prstGeom prst="roundRect">
            <a:avLst/>
          </a:prstGeom>
          <a:solidFill>
            <a:schemeClr val="accent4">
              <a:lumMod val="20000"/>
              <a:lumOff val="80000"/>
            </a:schemeClr>
          </a:solidFill>
          <a:ln w="57150">
            <a:solidFill>
              <a:schemeClr val="accent4">
                <a:lumMod val="50000"/>
              </a:schemeClr>
            </a:solidFill>
          </a:ln>
          <a:effectLst>
            <a:glow rad="139700">
              <a:schemeClr val="accent4">
                <a:satMod val="175000"/>
                <a:alpha val="40000"/>
              </a:schemeClr>
            </a:glow>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need an invariant that “reaches across space”</a:t>
            </a:r>
          </a:p>
        </p:txBody>
      </p:sp>
    </p:spTree>
    <p:extLst>
      <p:ext uri="{BB962C8B-B14F-4D97-AF65-F5344CB8AC3E}">
        <p14:creationId xmlns:p14="http://schemas.microsoft.com/office/powerpoint/2010/main" val="12837015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pider Web File Transparent HQ PNG Download | FreePNGImg">
            <a:extLst>
              <a:ext uri="{FF2B5EF4-FFF2-40B4-BE49-F238E27FC236}">
                <a16:creationId xmlns:a16="http://schemas.microsoft.com/office/drawing/2014/main" id="{04F962E6-7516-7992-39BE-D158F0243F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1875" y="2000951"/>
            <a:ext cx="8559688" cy="330609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53</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284815"/>
            <a:ext cx="420927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591843"/>
            <a:ext cx="1734765"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3902005"/>
            <a:ext cx="191137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591843"/>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4694528"/>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3902005"/>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3902005"/>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3902005"/>
            <a:ext cx="182326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2C64E26-F6AC-1F1E-8C46-584C976F25DC}"/>
              </a:ext>
            </a:extLst>
          </p:cNvPr>
          <p:cNvSpPr txBox="1"/>
          <p:nvPr/>
        </p:nvSpPr>
        <p:spPr>
          <a:xfrm>
            <a:off x="4474537" y="1447172"/>
            <a:ext cx="1436878" cy="400110"/>
          </a:xfrm>
          <a:prstGeom prst="rect">
            <a:avLst/>
          </a:prstGeom>
          <a:noFill/>
        </p:spPr>
        <p:txBody>
          <a:bodyPr wrap="square" rtlCol="0">
            <a:spAutoFit/>
          </a:bodyPr>
          <a:lstStyle/>
          <a:p>
            <a:r>
              <a:rPr lang="en-US" sz="2000" dirty="0"/>
              <a:t>Thread 2</a:t>
            </a:r>
          </a:p>
        </p:txBody>
      </p:sp>
      <p:sp>
        <p:nvSpPr>
          <p:cNvPr id="36" name="TextBox 35">
            <a:extLst>
              <a:ext uri="{FF2B5EF4-FFF2-40B4-BE49-F238E27FC236}">
                <a16:creationId xmlns:a16="http://schemas.microsoft.com/office/drawing/2014/main" id="{6C258DFF-13BE-4E31-88FB-1B6484836868}"/>
              </a:ext>
            </a:extLst>
          </p:cNvPr>
          <p:cNvSpPr txBox="1"/>
          <p:nvPr/>
        </p:nvSpPr>
        <p:spPr>
          <a:xfrm>
            <a:off x="2065027" y="1447172"/>
            <a:ext cx="1436878" cy="400110"/>
          </a:xfrm>
          <a:prstGeom prst="rect">
            <a:avLst/>
          </a:prstGeom>
          <a:noFill/>
        </p:spPr>
        <p:txBody>
          <a:bodyPr wrap="square" rtlCol="0">
            <a:spAutoFit/>
          </a:bodyPr>
          <a:lstStyle/>
          <a:p>
            <a:r>
              <a:rPr lang="en-US" sz="2000" dirty="0"/>
              <a:t>Thread 1</a:t>
            </a:r>
          </a:p>
        </p:txBody>
      </p:sp>
      <p:sp>
        <p:nvSpPr>
          <p:cNvPr id="37" name="TextBox 36">
            <a:extLst>
              <a:ext uri="{FF2B5EF4-FFF2-40B4-BE49-F238E27FC236}">
                <a16:creationId xmlns:a16="http://schemas.microsoft.com/office/drawing/2014/main" id="{93187C05-426F-548C-F3EC-4425AAF4006D}"/>
              </a:ext>
            </a:extLst>
          </p:cNvPr>
          <p:cNvSpPr txBox="1"/>
          <p:nvPr/>
        </p:nvSpPr>
        <p:spPr>
          <a:xfrm>
            <a:off x="6807046" y="1447172"/>
            <a:ext cx="1436878" cy="400110"/>
          </a:xfrm>
          <a:prstGeom prst="rect">
            <a:avLst/>
          </a:prstGeom>
          <a:noFill/>
        </p:spPr>
        <p:txBody>
          <a:bodyPr wrap="square" rtlCol="0">
            <a:spAutoFit/>
          </a:bodyPr>
          <a:lstStyle/>
          <a:p>
            <a:r>
              <a:rPr lang="en-US" sz="2000" dirty="0"/>
              <a:t>Thread 3</a:t>
            </a:r>
          </a:p>
        </p:txBody>
      </p:sp>
      <p:sp>
        <p:nvSpPr>
          <p:cNvPr id="38" name="TextBox 37">
            <a:extLst>
              <a:ext uri="{FF2B5EF4-FFF2-40B4-BE49-F238E27FC236}">
                <a16:creationId xmlns:a16="http://schemas.microsoft.com/office/drawing/2014/main" id="{CFE42628-7F0E-A945-9FBB-5105990C4269}"/>
              </a:ext>
            </a:extLst>
          </p:cNvPr>
          <p:cNvSpPr txBox="1"/>
          <p:nvPr/>
        </p:nvSpPr>
        <p:spPr>
          <a:xfrm>
            <a:off x="9139555" y="1420873"/>
            <a:ext cx="1436878" cy="400110"/>
          </a:xfrm>
          <a:prstGeom prst="rect">
            <a:avLst/>
          </a:prstGeom>
          <a:noFill/>
        </p:spPr>
        <p:txBody>
          <a:bodyPr wrap="square" rtlCol="0">
            <a:spAutoFit/>
          </a:bodyPr>
          <a:lstStyle/>
          <a:p>
            <a:r>
              <a:rPr lang="en-US" sz="2000" dirty="0"/>
              <a:t>Thread 4</a:t>
            </a:r>
          </a:p>
        </p:txBody>
      </p:sp>
      <p:sp>
        <p:nvSpPr>
          <p:cNvPr id="39" name="TextBox 38">
            <a:extLst>
              <a:ext uri="{FF2B5EF4-FFF2-40B4-BE49-F238E27FC236}">
                <a16:creationId xmlns:a16="http://schemas.microsoft.com/office/drawing/2014/main" id="{3E123BC6-432C-6F9A-11FB-39EF840F4824}"/>
              </a:ext>
            </a:extLst>
          </p:cNvPr>
          <p:cNvSpPr txBox="1"/>
          <p:nvPr/>
        </p:nvSpPr>
        <p:spPr>
          <a:xfrm>
            <a:off x="1892508" y="5433203"/>
            <a:ext cx="1436878" cy="400110"/>
          </a:xfrm>
          <a:prstGeom prst="rect">
            <a:avLst/>
          </a:prstGeom>
          <a:noFill/>
        </p:spPr>
        <p:txBody>
          <a:bodyPr wrap="square" rtlCol="0">
            <a:spAutoFit/>
          </a:bodyPr>
          <a:lstStyle/>
          <a:p>
            <a:r>
              <a:rPr lang="en-US" sz="2000" dirty="0"/>
              <a:t>Thread 5</a:t>
            </a:r>
          </a:p>
        </p:txBody>
      </p:sp>
      <p:sp>
        <p:nvSpPr>
          <p:cNvPr id="40" name="TextBox 39">
            <a:extLst>
              <a:ext uri="{FF2B5EF4-FFF2-40B4-BE49-F238E27FC236}">
                <a16:creationId xmlns:a16="http://schemas.microsoft.com/office/drawing/2014/main" id="{018F4A27-477F-FC04-AA75-73C08F394CF2}"/>
              </a:ext>
            </a:extLst>
          </p:cNvPr>
          <p:cNvSpPr txBox="1"/>
          <p:nvPr/>
        </p:nvSpPr>
        <p:spPr>
          <a:xfrm>
            <a:off x="4319535" y="5433203"/>
            <a:ext cx="1436878" cy="400110"/>
          </a:xfrm>
          <a:prstGeom prst="rect">
            <a:avLst/>
          </a:prstGeom>
          <a:noFill/>
        </p:spPr>
        <p:txBody>
          <a:bodyPr wrap="square" rtlCol="0">
            <a:spAutoFit/>
          </a:bodyPr>
          <a:lstStyle/>
          <a:p>
            <a:r>
              <a:rPr lang="en-US" sz="2000" dirty="0"/>
              <a:t>Thread 6</a:t>
            </a:r>
          </a:p>
        </p:txBody>
      </p:sp>
      <p:sp>
        <p:nvSpPr>
          <p:cNvPr id="41" name="TextBox 40">
            <a:extLst>
              <a:ext uri="{FF2B5EF4-FFF2-40B4-BE49-F238E27FC236}">
                <a16:creationId xmlns:a16="http://schemas.microsoft.com/office/drawing/2014/main" id="{5608A32D-00AD-6557-BF55-BD6181C87E79}"/>
              </a:ext>
            </a:extLst>
          </p:cNvPr>
          <p:cNvSpPr txBox="1"/>
          <p:nvPr/>
        </p:nvSpPr>
        <p:spPr>
          <a:xfrm>
            <a:off x="6807046" y="5433203"/>
            <a:ext cx="1436878" cy="400110"/>
          </a:xfrm>
          <a:prstGeom prst="rect">
            <a:avLst/>
          </a:prstGeom>
          <a:noFill/>
        </p:spPr>
        <p:txBody>
          <a:bodyPr wrap="square" rtlCol="0">
            <a:spAutoFit/>
          </a:bodyPr>
          <a:lstStyle/>
          <a:p>
            <a:r>
              <a:rPr lang="en-US" sz="2000" dirty="0"/>
              <a:t>Thread 7</a:t>
            </a:r>
          </a:p>
        </p:txBody>
      </p:sp>
      <p:sp>
        <p:nvSpPr>
          <p:cNvPr id="42" name="TextBox 41">
            <a:extLst>
              <a:ext uri="{FF2B5EF4-FFF2-40B4-BE49-F238E27FC236}">
                <a16:creationId xmlns:a16="http://schemas.microsoft.com/office/drawing/2014/main" id="{E21A713C-22F4-51AD-1055-2143971D7752}"/>
              </a:ext>
            </a:extLst>
          </p:cNvPr>
          <p:cNvSpPr txBox="1"/>
          <p:nvPr/>
        </p:nvSpPr>
        <p:spPr>
          <a:xfrm>
            <a:off x="9237748" y="5460715"/>
            <a:ext cx="1436878" cy="400110"/>
          </a:xfrm>
          <a:prstGeom prst="rect">
            <a:avLst/>
          </a:prstGeom>
          <a:noFill/>
        </p:spPr>
        <p:txBody>
          <a:bodyPr wrap="square" rtlCol="0">
            <a:spAutoFit/>
          </a:bodyPr>
          <a:lstStyle/>
          <a:p>
            <a:r>
              <a:rPr lang="en-US" sz="2000" dirty="0"/>
              <a:t>Thread 8</a:t>
            </a:r>
          </a:p>
        </p:txBody>
      </p:sp>
      <p:sp>
        <p:nvSpPr>
          <p:cNvPr id="20" name="Rounded Rectangle 19">
            <a:extLst>
              <a:ext uri="{FF2B5EF4-FFF2-40B4-BE49-F238E27FC236}">
                <a16:creationId xmlns:a16="http://schemas.microsoft.com/office/drawing/2014/main" id="{F43D22ED-8C28-75BA-CD0F-9E2866E9B1F7}"/>
              </a:ext>
            </a:extLst>
          </p:cNvPr>
          <p:cNvSpPr/>
          <p:nvPr/>
        </p:nvSpPr>
        <p:spPr>
          <a:xfrm>
            <a:off x="151318" y="1567293"/>
            <a:ext cx="1911375" cy="2795048"/>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These components, owned by different threads, need to coordinate somehow</a:t>
            </a:r>
          </a:p>
        </p:txBody>
      </p:sp>
    </p:spTree>
    <p:extLst>
      <p:ext uri="{BB962C8B-B14F-4D97-AF65-F5344CB8AC3E}">
        <p14:creationId xmlns:p14="http://schemas.microsoft.com/office/powerpoint/2010/main" val="1632020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54</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177318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1536174"/>
            <a:ext cx="1909997" cy="10871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55</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57940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2936414"/>
            <a:ext cx="5727489" cy="2909750"/>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56</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332946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3" name="Rectangle 2">
            <a:extLst>
              <a:ext uri="{FF2B5EF4-FFF2-40B4-BE49-F238E27FC236}">
                <a16:creationId xmlns:a16="http://schemas.microsoft.com/office/drawing/2014/main" id="{4106DB5A-A959-7F72-D4DB-3937DBD7F4B3}"/>
              </a:ext>
            </a:extLst>
          </p:cNvPr>
          <p:cNvSpPr/>
          <p:nvPr/>
        </p:nvSpPr>
        <p:spPr>
          <a:xfrm>
            <a:off x="6434532" y="1386209"/>
            <a:ext cx="3998622" cy="365048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57</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937434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435779" y="5193711"/>
            <a:ext cx="5496392" cy="1664289"/>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58</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773486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864248" y="5811391"/>
            <a:ext cx="4198494" cy="3652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59</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5" name="Rounded Rectangular Callout 4">
            <a:extLst>
              <a:ext uri="{FF2B5EF4-FFF2-40B4-BE49-F238E27FC236}">
                <a16:creationId xmlns:a16="http://schemas.microsoft.com/office/drawing/2014/main" id="{FC2643A9-1CFF-2ABD-56D8-98FEC84B1FA3}"/>
              </a:ext>
            </a:extLst>
          </p:cNvPr>
          <p:cNvSpPr/>
          <p:nvPr/>
        </p:nvSpPr>
        <p:spPr>
          <a:xfrm>
            <a:off x="1843790" y="5568047"/>
            <a:ext cx="2923082" cy="1153429"/>
          </a:xfrm>
          <a:prstGeom prst="wedgeRoundRectCallout">
            <a:avLst>
              <a:gd name="adj1" fmla="val 113526"/>
              <a:gd name="adj2" fmla="val -18076"/>
              <a:gd name="adj3" fmla="val 16667"/>
            </a:avLst>
          </a:prstGeom>
          <a:solidFill>
            <a:schemeClr val="accent3">
              <a:lumMod val="20000"/>
              <a:lumOff val="80000"/>
            </a:schemeClr>
          </a:solidFill>
          <a:ln w="57150">
            <a:solidFill>
              <a:srgbClr val="00206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Who</a:t>
            </a:r>
            <a:r>
              <a:rPr lang="en-US" sz="2400" dirty="0"/>
              <a:t> maintains this invariant?</a:t>
            </a:r>
            <a:endParaRPr lang="en-US" sz="2400" b="1" dirty="0"/>
          </a:p>
        </p:txBody>
      </p:sp>
    </p:spTree>
    <p:extLst>
      <p:ext uri="{BB962C8B-B14F-4D97-AF65-F5344CB8AC3E}">
        <p14:creationId xmlns:p14="http://schemas.microsoft.com/office/powerpoint/2010/main" val="23491375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397EEE7-8508-122A-131D-F2A3E6C81353}"/>
              </a:ext>
            </a:extLst>
          </p:cNvPr>
          <p:cNvSpPr>
            <a:spLocks noGrp="1"/>
          </p:cNvSpPr>
          <p:nvPr>
            <p:ph type="sldNum" sz="quarter" idx="10"/>
          </p:nvPr>
        </p:nvSpPr>
        <p:spPr/>
        <p:txBody>
          <a:bodyPr/>
          <a:lstStyle/>
          <a:p>
            <a:fld id="{6244B543-AA52-EB47-B3A9-0A2A6FE25F7B}" type="slidenum">
              <a:rPr lang="en-US" smtClean="0"/>
              <a:t>6</a:t>
            </a:fld>
            <a:endParaRPr lang="en-US" dirty="0"/>
          </a:p>
        </p:txBody>
      </p:sp>
      <p:pic>
        <p:nvPicPr>
          <p:cNvPr id="2050" name="Picture 2" descr="Water On Glass Png - Glass Half Full Transparent Background, Png ...">
            <a:extLst>
              <a:ext uri="{FF2B5EF4-FFF2-40B4-BE49-F238E27FC236}">
                <a16:creationId xmlns:a16="http://schemas.microsoft.com/office/drawing/2014/main" id="{2EC3E849-11F8-CD7A-AC85-A92D7D67B98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6374" b="94286" l="10000" r="90000">
                        <a14:foregroundMark x1="40349" y1="56593" x2="40349" y2="67143"/>
                        <a14:foregroundMark x1="40349" y1="67143" x2="46860" y2="74835"/>
                        <a14:foregroundMark x1="46860" y1="74835" x2="47674" y2="74615"/>
                        <a14:foregroundMark x1="42209" y1="20659" x2="48023" y2="31538"/>
                        <a14:foregroundMark x1="48023" y1="31538" x2="54070" y2="33956"/>
                        <a14:foregroundMark x1="22442" y1="6484" x2="24767" y2="26593"/>
                        <a14:foregroundMark x1="24767" y1="26593" x2="32674" y2="59560"/>
                        <a14:foregroundMark x1="32674" y1="59560" x2="29594" y2="74840"/>
                        <a14:foregroundMark x1="31512" y1="90330" x2="40930" y2="93626"/>
                        <a14:foregroundMark x1="40930" y1="93626" x2="60814" y2="92637"/>
                        <a14:foregroundMark x1="60814" y1="92637" x2="67093" y2="83956"/>
                        <a14:foregroundMark x1="67093" y1="83956" x2="73023" y2="14945"/>
                        <a14:foregroundMark x1="73023" y1="14945" x2="69767" y2="6374"/>
                        <a14:foregroundMark x1="69767" y1="6374" x2="22442" y2="6484"/>
                        <a14:foregroundMark x1="48256" y1="59890" x2="54186" y2="72418"/>
                        <a14:foregroundMark x1="54186" y1="72418" x2="56047" y2="60440"/>
                        <a14:foregroundMark x1="56047" y1="60440" x2="53721" y2="56593"/>
                        <a14:foregroundMark x1="32093" y1="93077" x2="61047" y2="94286"/>
                        <a14:foregroundMark x1="61047" y1="94286" x2="63256" y2="93956"/>
                        <a14:backgroundMark x1="27907" y1="80659" x2="27907" y2="80659"/>
                        <a14:backgroundMark x1="28256" y1="79231" x2="27907" y2="84286"/>
                        <a14:backgroundMark x1="27907" y1="82527" x2="28837" y2="76484"/>
                        <a14:backgroundMark x1="27558" y1="74945" x2="29535" y2="80989"/>
                        <a14:backgroundMark x1="28488" y1="84286" x2="29767" y2="91868"/>
                      </a14:backgroundRemoval>
                    </a14:imgEffect>
                  </a14:imgLayer>
                </a14:imgProps>
              </a:ext>
              <a:ext uri="{28A0092B-C50C-407E-A947-70E740481C1C}">
                <a14:useLocalDpi xmlns:a14="http://schemas.microsoft.com/office/drawing/2010/main" val="0"/>
              </a:ext>
            </a:extLst>
          </a:blip>
          <a:srcRect/>
          <a:stretch>
            <a:fillRect/>
          </a:stretch>
        </p:blipFill>
        <p:spPr bwMode="auto">
          <a:xfrm>
            <a:off x="1838215" y="857316"/>
            <a:ext cx="5027806" cy="5319647"/>
          </a:xfrm>
          <a:prstGeom prst="rect">
            <a:avLst/>
          </a:prstGeom>
          <a:noFill/>
          <a:extLst>
            <a:ext uri="{909E8E84-426E-40DD-AFC4-6F175D3DCCD1}">
              <a14:hiddenFill xmlns:a14="http://schemas.microsoft.com/office/drawing/2010/main">
                <a:solidFill>
                  <a:srgbClr val="FFFFFF"/>
                </a:solidFill>
              </a14:hiddenFill>
            </a:ext>
          </a:extLst>
        </p:spPr>
      </p:pic>
      <p:sp>
        <p:nvSpPr>
          <p:cNvPr id="5" name="Right Brace 4">
            <a:extLst>
              <a:ext uri="{FF2B5EF4-FFF2-40B4-BE49-F238E27FC236}">
                <a16:creationId xmlns:a16="http://schemas.microsoft.com/office/drawing/2014/main" id="{EFF55FEE-4424-990A-271C-4C77C8C8583E}"/>
              </a:ext>
            </a:extLst>
          </p:cNvPr>
          <p:cNvSpPr/>
          <p:nvPr/>
        </p:nvSpPr>
        <p:spPr>
          <a:xfrm>
            <a:off x="6128086" y="3160295"/>
            <a:ext cx="978568" cy="2727158"/>
          </a:xfrm>
          <a:prstGeom prst="rightBrace">
            <a:avLst/>
          </a:prstGeom>
          <a:ln w="76200">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53B7C9BC-54FA-0E54-D323-C15D40B68485}"/>
              </a:ext>
            </a:extLst>
          </p:cNvPr>
          <p:cNvSpPr txBox="1"/>
          <p:nvPr/>
        </p:nvSpPr>
        <p:spPr>
          <a:xfrm>
            <a:off x="7106654" y="4046820"/>
            <a:ext cx="2926290" cy="954107"/>
          </a:xfrm>
          <a:prstGeom prst="rect">
            <a:avLst/>
          </a:prstGeom>
          <a:noFill/>
        </p:spPr>
        <p:txBody>
          <a:bodyPr wrap="square" rtlCol="0">
            <a:spAutoFit/>
          </a:bodyPr>
          <a:lstStyle/>
          <a:p>
            <a:pPr algn="ctr"/>
            <a:r>
              <a:rPr lang="en-US" sz="2800" dirty="0"/>
              <a:t>Let’s think a little more positively</a:t>
            </a:r>
          </a:p>
        </p:txBody>
      </p:sp>
    </p:spTree>
    <p:extLst>
      <p:ext uri="{BB962C8B-B14F-4D97-AF65-F5344CB8AC3E}">
        <p14:creationId xmlns:p14="http://schemas.microsoft.com/office/powerpoint/2010/main" val="258759871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6300-5887-ED94-124E-86D11E0AC3F4}"/>
              </a:ext>
            </a:extLst>
          </p:cNvPr>
          <p:cNvSpPr>
            <a:spLocks noGrp="1"/>
          </p:cNvSpPr>
          <p:nvPr>
            <p:ph type="title"/>
          </p:nvPr>
        </p:nvSpPr>
        <p:spPr/>
        <p:txBody>
          <a:bodyPr/>
          <a:lstStyle/>
          <a:p>
            <a:r>
              <a:rPr lang="en-US" dirty="0" err="1"/>
              <a:t>Verus’s</a:t>
            </a:r>
            <a:r>
              <a:rPr lang="en-US" dirty="0"/>
              <a:t> System: </a:t>
            </a:r>
            <a:r>
              <a:rPr lang="en-US" b="1" dirty="0" err="1"/>
              <a:t>VerusSync</a:t>
            </a:r>
            <a:endParaRPr lang="en-US" b="1" dirty="0"/>
          </a:p>
        </p:txBody>
      </p:sp>
      <p:sp>
        <p:nvSpPr>
          <p:cNvPr id="3" name="Content Placeholder 2">
            <a:extLst>
              <a:ext uri="{FF2B5EF4-FFF2-40B4-BE49-F238E27FC236}">
                <a16:creationId xmlns:a16="http://schemas.microsoft.com/office/drawing/2014/main" id="{95C1018B-F54A-6936-D33C-4A44D1736078}"/>
              </a:ext>
            </a:extLst>
          </p:cNvPr>
          <p:cNvSpPr>
            <a:spLocks noGrp="1"/>
          </p:cNvSpPr>
          <p:nvPr>
            <p:ph idx="1"/>
          </p:nvPr>
        </p:nvSpPr>
        <p:spPr/>
        <p:txBody>
          <a:bodyPr/>
          <a:lstStyle/>
          <a:p>
            <a:r>
              <a:rPr lang="en-US" dirty="0"/>
              <a:t>Provides a means for “space-reaching invariants”</a:t>
            </a:r>
          </a:p>
          <a:p>
            <a:r>
              <a:rPr lang="en-US" dirty="0"/>
              <a:t>Acknowledges that real systems need invariants a </a:t>
            </a:r>
            <a:r>
              <a:rPr lang="en-US" i="1" dirty="0"/>
              <a:t>little</a:t>
            </a:r>
            <a:r>
              <a:rPr lang="en-US" dirty="0"/>
              <a:t> more complicated than two-party agreement.</a:t>
            </a:r>
          </a:p>
        </p:txBody>
      </p:sp>
      <p:sp>
        <p:nvSpPr>
          <p:cNvPr id="4" name="Slide Number Placeholder 3">
            <a:extLst>
              <a:ext uri="{FF2B5EF4-FFF2-40B4-BE49-F238E27FC236}">
                <a16:creationId xmlns:a16="http://schemas.microsoft.com/office/drawing/2014/main" id="{7617D19C-5068-9B4C-4F20-0727DBB25206}"/>
              </a:ext>
            </a:extLst>
          </p:cNvPr>
          <p:cNvSpPr>
            <a:spLocks noGrp="1"/>
          </p:cNvSpPr>
          <p:nvPr>
            <p:ph type="sldNum" sz="quarter" idx="10"/>
          </p:nvPr>
        </p:nvSpPr>
        <p:spPr/>
        <p:txBody>
          <a:bodyPr/>
          <a:lstStyle/>
          <a:p>
            <a:fld id="{6244B543-AA52-EB47-B3A9-0A2A6FE25F7B}" type="slidenum">
              <a:rPr lang="en-US" smtClean="0"/>
              <a:t>60</a:t>
            </a:fld>
            <a:endParaRPr lang="en-US" dirty="0"/>
          </a:p>
        </p:txBody>
      </p:sp>
    </p:spTree>
    <p:extLst>
      <p:ext uri="{BB962C8B-B14F-4D97-AF65-F5344CB8AC3E}">
        <p14:creationId xmlns:p14="http://schemas.microsoft.com/office/powerpoint/2010/main" val="3135656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Spider Web File Transparent HQ PNG Download | FreePNGImg">
            <a:extLst>
              <a:ext uri="{FF2B5EF4-FFF2-40B4-BE49-F238E27FC236}">
                <a16:creationId xmlns:a16="http://schemas.microsoft.com/office/drawing/2014/main" id="{D052333B-FEC8-2088-1F80-30524283FE5A}"/>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9212493" y="2520405"/>
            <a:ext cx="2447409" cy="308465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984C3FE-9465-84E2-439D-E139134EA337}"/>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CFA042AF-5236-E124-CD05-294E12C05053}"/>
              </a:ext>
            </a:extLst>
          </p:cNvPr>
          <p:cNvSpPr>
            <a:spLocks noGrp="1"/>
          </p:cNvSpPr>
          <p:nvPr>
            <p:ph type="sldNum" sz="quarter" idx="10"/>
          </p:nvPr>
        </p:nvSpPr>
        <p:spPr/>
        <p:txBody>
          <a:bodyPr/>
          <a:lstStyle/>
          <a:p>
            <a:fld id="{6244B543-AA52-EB47-B3A9-0A2A6FE25F7B}" type="slidenum">
              <a:rPr lang="en-US" smtClean="0"/>
              <a:t>61</a:t>
            </a:fld>
            <a:endParaRPr lang="en-US" dirty="0"/>
          </a:p>
        </p:txBody>
      </p:sp>
      <p:grpSp>
        <p:nvGrpSpPr>
          <p:cNvPr id="5" name="Group 4">
            <a:extLst>
              <a:ext uri="{FF2B5EF4-FFF2-40B4-BE49-F238E27FC236}">
                <a16:creationId xmlns:a16="http://schemas.microsoft.com/office/drawing/2014/main" id="{86674FEB-7A7E-B4E9-0A94-14CE9A5EE4DD}"/>
              </a:ext>
            </a:extLst>
          </p:cNvPr>
          <p:cNvGrpSpPr/>
          <p:nvPr/>
        </p:nvGrpSpPr>
        <p:grpSpPr>
          <a:xfrm>
            <a:off x="3501948" y="3332835"/>
            <a:ext cx="4584357" cy="1391322"/>
            <a:chOff x="3534032" y="4070364"/>
            <a:chExt cx="4584357" cy="1391322"/>
          </a:xfrm>
        </p:grpSpPr>
        <p:sp>
          <p:nvSpPr>
            <p:cNvPr id="6" name="Rounded Rectangle 5">
              <a:extLst>
                <a:ext uri="{FF2B5EF4-FFF2-40B4-BE49-F238E27FC236}">
                  <a16:creationId xmlns:a16="http://schemas.microsoft.com/office/drawing/2014/main" id="{02050D35-2DB5-CDF9-6D82-0D5DF1B0B131}"/>
                </a:ext>
              </a:extLst>
            </p:cNvPr>
            <p:cNvSpPr/>
            <p:nvPr/>
          </p:nvSpPr>
          <p:spPr>
            <a:xfrm>
              <a:off x="3534032" y="4070364"/>
              <a:ext cx="4584357" cy="1391322"/>
            </a:xfrm>
            <a:prstGeom prst="roundRect">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err="1"/>
                <a:t>VerusSync</a:t>
              </a:r>
              <a:endParaRPr lang="en-US" sz="3200" dirty="0"/>
            </a:p>
          </p:txBody>
        </p:sp>
        <p:pic>
          <p:nvPicPr>
            <p:cNvPr id="7" name="Picture 6" descr="A purple letters and a dragon&#10;&#10;Description automatically generated with medium confidence">
              <a:extLst>
                <a:ext uri="{FF2B5EF4-FFF2-40B4-BE49-F238E27FC236}">
                  <a16:creationId xmlns:a16="http://schemas.microsoft.com/office/drawing/2014/main" id="{3271FC50-8F93-632E-1FDA-C835D39B784D}"/>
                </a:ext>
              </a:extLst>
            </p:cNvPr>
            <p:cNvPicPr>
              <a:picLocks noChangeAspect="1"/>
            </p:cNvPicPr>
            <p:nvPr/>
          </p:nvPicPr>
          <p:blipFill>
            <a:blip r:embed="rId3"/>
            <a:stretch>
              <a:fillRect/>
            </a:stretch>
          </p:blipFill>
          <p:spPr>
            <a:xfrm>
              <a:off x="3788990" y="4225039"/>
              <a:ext cx="4083130" cy="1100723"/>
            </a:xfrm>
            <a:prstGeom prst="rect">
              <a:avLst/>
            </a:prstGeom>
          </p:spPr>
        </p:pic>
      </p:grpSp>
      <p:grpSp>
        <p:nvGrpSpPr>
          <p:cNvPr id="27" name="Group 26">
            <a:extLst>
              <a:ext uri="{FF2B5EF4-FFF2-40B4-BE49-F238E27FC236}">
                <a16:creationId xmlns:a16="http://schemas.microsoft.com/office/drawing/2014/main" id="{8B881941-2208-18E4-1D3D-8A21E14E23A3}"/>
              </a:ext>
            </a:extLst>
          </p:cNvPr>
          <p:cNvGrpSpPr/>
          <p:nvPr/>
        </p:nvGrpSpPr>
        <p:grpSpPr>
          <a:xfrm>
            <a:off x="425982" y="2731913"/>
            <a:ext cx="3084655" cy="2356496"/>
            <a:chOff x="425982" y="2731913"/>
            <a:chExt cx="3084655" cy="2356496"/>
          </a:xfrm>
        </p:grpSpPr>
        <p:sp>
          <p:nvSpPr>
            <p:cNvPr id="8" name="TextBox 7">
              <a:extLst>
                <a:ext uri="{FF2B5EF4-FFF2-40B4-BE49-F238E27FC236}">
                  <a16:creationId xmlns:a16="http://schemas.microsoft.com/office/drawing/2014/main" id="{58A853D7-D697-B4BF-D7CB-87E774BB0D87}"/>
                </a:ext>
              </a:extLst>
            </p:cNvPr>
            <p:cNvSpPr txBox="1"/>
            <p:nvPr/>
          </p:nvSpPr>
          <p:spPr>
            <a:xfrm>
              <a:off x="425982" y="2731913"/>
              <a:ext cx="3084655" cy="461665"/>
            </a:xfrm>
            <a:prstGeom prst="rect">
              <a:avLst/>
            </a:prstGeom>
            <a:noFill/>
          </p:spPr>
          <p:txBody>
            <a:bodyPr wrap="square" rtlCol="0">
              <a:spAutoFit/>
            </a:bodyPr>
            <a:lstStyle/>
            <a:p>
              <a:r>
                <a:rPr lang="en-US" sz="2400" u="sng" dirty="0"/>
                <a:t>Developer defines:</a:t>
              </a:r>
            </a:p>
          </p:txBody>
        </p:sp>
        <p:sp>
          <p:nvSpPr>
            <p:cNvPr id="9" name="TextBox 8">
              <a:extLst>
                <a:ext uri="{FF2B5EF4-FFF2-40B4-BE49-F238E27FC236}">
                  <a16:creationId xmlns:a16="http://schemas.microsoft.com/office/drawing/2014/main" id="{81506E76-D0F6-2F52-0669-F9D5F54F01B2}"/>
                </a:ext>
              </a:extLst>
            </p:cNvPr>
            <p:cNvSpPr txBox="1"/>
            <p:nvPr/>
          </p:nvSpPr>
          <p:spPr>
            <a:xfrm>
              <a:off x="746906" y="3434332"/>
              <a:ext cx="1149178" cy="461665"/>
            </a:xfrm>
            <a:prstGeom prst="rect">
              <a:avLst/>
            </a:prstGeom>
            <a:noFill/>
          </p:spPr>
          <p:txBody>
            <a:bodyPr wrap="square" rtlCol="0">
              <a:spAutoFit/>
            </a:bodyPr>
            <a:lstStyle/>
            <a:p>
              <a:r>
                <a:rPr lang="en-US" sz="2400" dirty="0"/>
                <a:t>State</a:t>
              </a:r>
            </a:p>
          </p:txBody>
        </p:sp>
        <p:sp>
          <p:nvSpPr>
            <p:cNvPr id="10" name="TextBox 9">
              <a:extLst>
                <a:ext uri="{FF2B5EF4-FFF2-40B4-BE49-F238E27FC236}">
                  <a16:creationId xmlns:a16="http://schemas.microsoft.com/office/drawing/2014/main" id="{43A8192D-2AB0-40F3-6D27-64DD26761130}"/>
                </a:ext>
              </a:extLst>
            </p:cNvPr>
            <p:cNvSpPr txBox="1"/>
            <p:nvPr/>
          </p:nvSpPr>
          <p:spPr>
            <a:xfrm>
              <a:off x="1138462" y="3985691"/>
              <a:ext cx="1555921" cy="461665"/>
            </a:xfrm>
            <a:prstGeom prst="rect">
              <a:avLst/>
            </a:prstGeom>
            <a:noFill/>
          </p:spPr>
          <p:txBody>
            <a:bodyPr wrap="square" rtlCol="0">
              <a:spAutoFit/>
            </a:bodyPr>
            <a:lstStyle/>
            <a:p>
              <a:r>
                <a:rPr lang="en-US" sz="2400" dirty="0"/>
                <a:t>Operations</a:t>
              </a:r>
            </a:p>
          </p:txBody>
        </p:sp>
        <p:sp>
          <p:nvSpPr>
            <p:cNvPr id="11" name="TextBox 10">
              <a:extLst>
                <a:ext uri="{FF2B5EF4-FFF2-40B4-BE49-F238E27FC236}">
                  <a16:creationId xmlns:a16="http://schemas.microsoft.com/office/drawing/2014/main" id="{9754A40A-E312-0716-0533-D3AFD8514CC2}"/>
                </a:ext>
              </a:extLst>
            </p:cNvPr>
            <p:cNvSpPr txBox="1"/>
            <p:nvPr/>
          </p:nvSpPr>
          <p:spPr>
            <a:xfrm>
              <a:off x="746906" y="4626744"/>
              <a:ext cx="1555921" cy="461665"/>
            </a:xfrm>
            <a:prstGeom prst="rect">
              <a:avLst/>
            </a:prstGeom>
            <a:noFill/>
          </p:spPr>
          <p:txBody>
            <a:bodyPr wrap="square" rtlCol="0">
              <a:spAutoFit/>
            </a:bodyPr>
            <a:lstStyle/>
            <a:p>
              <a:r>
                <a:rPr lang="en-US" sz="2400" dirty="0"/>
                <a:t>Invariants</a:t>
              </a:r>
            </a:p>
          </p:txBody>
        </p:sp>
        <p:sp>
          <p:nvSpPr>
            <p:cNvPr id="12" name="Right Arrow 11">
              <a:extLst>
                <a:ext uri="{FF2B5EF4-FFF2-40B4-BE49-F238E27FC236}">
                  <a16:creationId xmlns:a16="http://schemas.microsoft.com/office/drawing/2014/main" id="{3CAC91B4-1FF4-795C-43A0-DBB7BC178D2B}"/>
                </a:ext>
              </a:extLst>
            </p:cNvPr>
            <p:cNvSpPr/>
            <p:nvPr/>
          </p:nvSpPr>
          <p:spPr>
            <a:xfrm>
              <a:off x="2896467" y="3895997"/>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
        <p:nvSpPr>
          <p:cNvPr id="13" name="Right Arrow 12">
            <a:extLst>
              <a:ext uri="{FF2B5EF4-FFF2-40B4-BE49-F238E27FC236}">
                <a16:creationId xmlns:a16="http://schemas.microsoft.com/office/drawing/2014/main" id="{8D27BB17-A77C-0EEA-7478-55C16D3DE9AE}"/>
              </a:ext>
            </a:extLst>
          </p:cNvPr>
          <p:cNvSpPr/>
          <p:nvPr/>
        </p:nvSpPr>
        <p:spPr>
          <a:xfrm>
            <a:off x="8356094" y="3783780"/>
            <a:ext cx="444844" cy="432743"/>
          </a:xfrm>
          <a:prstGeom prst="rightArrow">
            <a:avLst/>
          </a:prstGeom>
          <a:solidFill>
            <a:schemeClr val="tx1"/>
          </a:soli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9A3BC983-343B-8EEB-D18F-2307FF6AB470}"/>
              </a:ext>
            </a:extLst>
          </p:cNvPr>
          <p:cNvSpPr/>
          <p:nvPr/>
        </p:nvSpPr>
        <p:spPr>
          <a:xfrm>
            <a:off x="9400675" y="319357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BE33E340-A2A7-11A3-8E98-2A17DC1278EE}"/>
              </a:ext>
            </a:extLst>
          </p:cNvPr>
          <p:cNvSpPr/>
          <p:nvPr/>
        </p:nvSpPr>
        <p:spPr>
          <a:xfrm>
            <a:off x="10987894" y="3783780"/>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A8F46687-B60A-9C20-77CD-DF541F7D2F20}"/>
              </a:ext>
            </a:extLst>
          </p:cNvPr>
          <p:cNvSpPr/>
          <p:nvPr/>
        </p:nvSpPr>
        <p:spPr>
          <a:xfrm>
            <a:off x="9428547" y="4567283"/>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0DCBACDC-CAAB-4FCA-AD3B-5DC9F82F6647}"/>
              </a:ext>
            </a:extLst>
          </p:cNvPr>
          <p:cNvSpPr txBox="1"/>
          <p:nvPr/>
        </p:nvSpPr>
        <p:spPr>
          <a:xfrm>
            <a:off x="9132298" y="1714582"/>
            <a:ext cx="3084655" cy="461665"/>
          </a:xfrm>
          <a:prstGeom prst="rect">
            <a:avLst/>
          </a:prstGeom>
          <a:noFill/>
        </p:spPr>
        <p:txBody>
          <a:bodyPr wrap="square" rtlCol="0">
            <a:spAutoFit/>
          </a:bodyPr>
          <a:lstStyle/>
          <a:p>
            <a:r>
              <a:rPr lang="en-US" sz="2400" u="sng" dirty="0" err="1">
                <a:solidFill>
                  <a:schemeClr val="accent3">
                    <a:lumMod val="75000"/>
                  </a:schemeClr>
                </a:solidFill>
              </a:rPr>
              <a:t>VerusSync</a:t>
            </a:r>
            <a:r>
              <a:rPr lang="en-US" sz="2400" u="sng" dirty="0">
                <a:solidFill>
                  <a:schemeClr val="accent3">
                    <a:lumMod val="75000"/>
                  </a:schemeClr>
                </a:solidFill>
              </a:rPr>
              <a:t> provides:</a:t>
            </a:r>
          </a:p>
        </p:txBody>
      </p:sp>
      <p:sp>
        <p:nvSpPr>
          <p:cNvPr id="25" name="TextBox 24">
            <a:extLst>
              <a:ext uri="{FF2B5EF4-FFF2-40B4-BE49-F238E27FC236}">
                <a16:creationId xmlns:a16="http://schemas.microsoft.com/office/drawing/2014/main" id="{04F07484-B806-17FF-E3EC-05651456368D}"/>
              </a:ext>
            </a:extLst>
          </p:cNvPr>
          <p:cNvSpPr txBox="1"/>
          <p:nvPr/>
        </p:nvSpPr>
        <p:spPr>
          <a:xfrm>
            <a:off x="7920036" y="2187604"/>
            <a:ext cx="4845821" cy="461665"/>
          </a:xfrm>
          <a:prstGeom prst="rect">
            <a:avLst/>
          </a:prstGeom>
          <a:noFill/>
        </p:spPr>
        <p:txBody>
          <a:bodyPr wrap="square" rtlCol="0">
            <a:spAutoFit/>
          </a:bodyPr>
          <a:lstStyle/>
          <a:p>
            <a:pPr algn="ctr"/>
            <a:r>
              <a:rPr lang="en-US" sz="2400" dirty="0">
                <a:solidFill>
                  <a:schemeClr val="accent3">
                    <a:lumMod val="75000"/>
                  </a:schemeClr>
                </a:solidFill>
              </a:rPr>
              <a:t>Ghost objects (like </a:t>
            </a:r>
            <a:r>
              <a:rPr lang="en-US" sz="2400" dirty="0" err="1">
                <a:solidFill>
                  <a:schemeClr val="accent3">
                    <a:lumMod val="75000"/>
                  </a:schemeClr>
                </a:solidFill>
              </a:rPr>
              <a:t>PointsTo</a:t>
            </a:r>
            <a:r>
              <a:rPr lang="en-US" sz="2400" dirty="0">
                <a:solidFill>
                  <a:schemeClr val="accent3">
                    <a:lumMod val="75000"/>
                  </a:schemeClr>
                </a:solidFill>
              </a:rPr>
              <a:t>)</a:t>
            </a:r>
          </a:p>
        </p:txBody>
      </p:sp>
      <p:sp>
        <p:nvSpPr>
          <p:cNvPr id="26" name="TextBox 25">
            <a:extLst>
              <a:ext uri="{FF2B5EF4-FFF2-40B4-BE49-F238E27FC236}">
                <a16:creationId xmlns:a16="http://schemas.microsoft.com/office/drawing/2014/main" id="{E3DE4A05-B7CE-3DB0-A316-390EE167A471}"/>
              </a:ext>
            </a:extLst>
          </p:cNvPr>
          <p:cNvSpPr txBox="1"/>
          <p:nvPr/>
        </p:nvSpPr>
        <p:spPr>
          <a:xfrm>
            <a:off x="9817768" y="5406542"/>
            <a:ext cx="2160757" cy="646331"/>
          </a:xfrm>
          <a:prstGeom prst="rect">
            <a:avLst/>
          </a:prstGeom>
          <a:noFill/>
        </p:spPr>
        <p:txBody>
          <a:bodyPr wrap="square" rtlCol="0">
            <a:spAutoFit/>
          </a:bodyPr>
          <a:lstStyle/>
          <a:p>
            <a:pPr algn="ctr"/>
            <a:r>
              <a:rPr lang="en-US" dirty="0">
                <a:solidFill>
                  <a:schemeClr val="accent3">
                    <a:lumMod val="75000"/>
                  </a:schemeClr>
                </a:solidFill>
              </a:rPr>
              <a:t>With a space-reaching invariants</a:t>
            </a:r>
          </a:p>
        </p:txBody>
      </p:sp>
      <p:sp>
        <p:nvSpPr>
          <p:cNvPr id="28" name="!!Rectangle 27">
            <a:extLst>
              <a:ext uri="{FF2B5EF4-FFF2-40B4-BE49-F238E27FC236}">
                <a16:creationId xmlns:a16="http://schemas.microsoft.com/office/drawing/2014/main" id="{721B5842-DDFC-1E84-A14B-C954A23878B7}"/>
              </a:ext>
            </a:extLst>
          </p:cNvPr>
          <p:cNvSpPr/>
          <p:nvPr/>
        </p:nvSpPr>
        <p:spPr>
          <a:xfrm>
            <a:off x="11277600" y="465969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0725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p:bldP spid="25" grpId="0"/>
      <p:bldP spid="26" grpId="0"/>
      <p:bldP spid="28"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62</a:t>
            </a:fld>
            <a:endParaRPr lang="en-US" dirty="0"/>
          </a:p>
        </p:txBody>
      </p:sp>
      <p:grpSp>
        <p:nvGrpSpPr>
          <p:cNvPr id="3" name="Group 2">
            <a:extLst>
              <a:ext uri="{FF2B5EF4-FFF2-40B4-BE49-F238E27FC236}">
                <a16:creationId xmlns:a16="http://schemas.microsoft.com/office/drawing/2014/main" id="{F6D20E95-0224-F09F-E43B-10FB46C20C0A}"/>
              </a:ext>
            </a:extLst>
          </p:cNvPr>
          <p:cNvGrpSpPr/>
          <p:nvPr/>
        </p:nvGrpSpPr>
        <p:grpSpPr>
          <a:xfrm>
            <a:off x="929028" y="1859816"/>
            <a:ext cx="8056738" cy="4721385"/>
            <a:chOff x="929028" y="1859816"/>
            <a:chExt cx="8056738" cy="4721385"/>
          </a:xfrm>
        </p:grpSpPr>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157329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err="1"/>
              <a:t>Verus’s</a:t>
            </a:r>
            <a:r>
              <a:rPr lang="en-US" dirty="0"/>
              <a:t> System: </a:t>
            </a:r>
            <a:r>
              <a:rPr lang="en-US" b="1" dirty="0" err="1"/>
              <a:t>VerusSync</a:t>
            </a:r>
            <a:endParaRPr lang="en-US" dirty="0"/>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63</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a:effectLst>
            <a:glow rad="521776">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41" name="Picture 40" descr="Spider Web File Transparent HQ PNG Download | FreePNGImg">
            <a:extLst>
              <a:ext uri="{FF2B5EF4-FFF2-40B4-BE49-F238E27FC236}">
                <a16:creationId xmlns:a16="http://schemas.microsoft.com/office/drawing/2014/main" id="{A711EC84-5FBD-38C8-2FFB-A36B19668D59}"/>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3711858" y="1289641"/>
            <a:ext cx="3156207" cy="5932666"/>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13">
            <a:extLst>
              <a:ext uri="{FF2B5EF4-FFF2-40B4-BE49-F238E27FC236}">
                <a16:creationId xmlns:a16="http://schemas.microsoft.com/office/drawing/2014/main" id="{30F2D23B-2015-9C6A-AF92-6017226D296B}"/>
              </a:ext>
            </a:extLst>
          </p:cNvPr>
          <p:cNvSpPr/>
          <p:nvPr/>
        </p:nvSpPr>
        <p:spPr>
          <a:xfrm>
            <a:off x="1670831" y="3284684"/>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14">
            <a:extLst>
              <a:ext uri="{FF2B5EF4-FFF2-40B4-BE49-F238E27FC236}">
                <a16:creationId xmlns:a16="http://schemas.microsoft.com/office/drawing/2014/main" id="{3C598455-F724-F08C-C767-D2FAA716C62E}"/>
              </a:ext>
            </a:extLst>
          </p:cNvPr>
          <p:cNvSpPr/>
          <p:nvPr/>
        </p:nvSpPr>
        <p:spPr>
          <a:xfrm>
            <a:off x="7938588" y="2497476"/>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27">
            <a:extLst>
              <a:ext uri="{FF2B5EF4-FFF2-40B4-BE49-F238E27FC236}">
                <a16:creationId xmlns:a16="http://schemas.microsoft.com/office/drawing/2014/main" id="{23F9AC22-4B74-FDB7-BBA0-C5A560BEBD8A}"/>
              </a:ext>
            </a:extLst>
          </p:cNvPr>
          <p:cNvSpPr/>
          <p:nvPr/>
        </p:nvSpPr>
        <p:spPr>
          <a:xfrm>
            <a:off x="8597553" y="4552312"/>
            <a:ext cx="914400" cy="461665"/>
          </a:xfrm>
          <a:prstGeom prst="rect">
            <a:avLst/>
          </a:prstGeom>
          <a:solidFill>
            <a:schemeClr val="accent3">
              <a:lumMod val="20000"/>
              <a:lumOff val="80000"/>
            </a:schemeClr>
          </a:solidFill>
          <a:ln w="25400">
            <a:solidFill>
              <a:schemeClr val="dk1"/>
            </a:solidFill>
          </a:ln>
          <a:effectLst>
            <a:glow rad="521776">
              <a:schemeClr val="accent3">
                <a:lumMod val="60000"/>
                <a:lumOff val="40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15">
            <a:extLst>
              <a:ext uri="{FF2B5EF4-FFF2-40B4-BE49-F238E27FC236}">
                <a16:creationId xmlns:a16="http://schemas.microsoft.com/office/drawing/2014/main" id="{CC2C039E-1DC2-1CBE-6474-28170CBCA906}"/>
              </a:ext>
            </a:extLst>
          </p:cNvPr>
          <p:cNvSpPr/>
          <p:nvPr/>
        </p:nvSpPr>
        <p:spPr>
          <a:xfrm>
            <a:off x="3044867" y="6060238"/>
            <a:ext cx="914400" cy="461665"/>
          </a:xfrm>
          <a:prstGeom prst="rect">
            <a:avLst/>
          </a:prstGeom>
          <a:solidFill>
            <a:schemeClr val="accent3">
              <a:lumMod val="20000"/>
              <a:lumOff val="80000"/>
            </a:schemeClr>
          </a:solidFill>
          <a:ln w="25400">
            <a:solidFill>
              <a:schemeClr val="dk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ounded Rectangular Callout 44">
            <a:extLst>
              <a:ext uri="{FF2B5EF4-FFF2-40B4-BE49-F238E27FC236}">
                <a16:creationId xmlns:a16="http://schemas.microsoft.com/office/drawing/2014/main" id="{B31B8F0E-B5D1-6479-6B9D-AD05123B8280}"/>
              </a:ext>
            </a:extLst>
          </p:cNvPr>
          <p:cNvSpPr/>
          <p:nvPr/>
        </p:nvSpPr>
        <p:spPr>
          <a:xfrm>
            <a:off x="9366390" y="1331495"/>
            <a:ext cx="2743200" cy="2794431"/>
          </a:xfrm>
          <a:prstGeom prst="wedgeRoundRectCallout">
            <a:avLst>
              <a:gd name="adj1" fmla="val -66849"/>
              <a:gd name="adj2" fmla="val 58303"/>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You can connect the ghost state to other state you care about via more lock invariants</a:t>
            </a:r>
          </a:p>
        </p:txBody>
      </p:sp>
    </p:spTree>
    <p:extLst>
      <p:ext uri="{BB962C8B-B14F-4D97-AF65-F5344CB8AC3E}">
        <p14:creationId xmlns:p14="http://schemas.microsoft.com/office/powerpoint/2010/main" val="269429487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D7FAF-8869-9508-4C66-4600DBC54EA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A64F6CE-D71F-4A9F-1EA8-161916535722}"/>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C69D9D89-C0EF-68C1-E145-050974A5BBAB}"/>
              </a:ext>
            </a:extLst>
          </p:cNvPr>
          <p:cNvSpPr>
            <a:spLocks noGrp="1"/>
          </p:cNvSpPr>
          <p:nvPr>
            <p:ph type="sldNum" sz="quarter" idx="10"/>
          </p:nvPr>
        </p:nvSpPr>
        <p:spPr/>
        <p:txBody>
          <a:bodyPr/>
          <a:lstStyle/>
          <a:p>
            <a:fld id="{6244B543-AA52-EB47-B3A9-0A2A6FE25F7B}" type="slidenum">
              <a:rPr lang="en-US" smtClean="0"/>
              <a:t>64</a:t>
            </a:fld>
            <a:endParaRPr lang="en-US" dirty="0"/>
          </a:p>
        </p:txBody>
      </p:sp>
      <p:pic>
        <p:nvPicPr>
          <p:cNvPr id="1026" name="Picture 2" descr="Is That a Giant Demogorgon at the End of the 'Stranger Things' Season 2 ...">
            <a:extLst>
              <a:ext uri="{FF2B5EF4-FFF2-40B4-BE49-F238E27FC236}">
                <a16:creationId xmlns:a16="http://schemas.microsoft.com/office/drawing/2014/main" id="{BF77D424-C26A-2770-A62D-A2873E668C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44477"/>
            <a:ext cx="12192000" cy="6111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838105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41D51-44D9-9D58-EEBE-FBEF25E8F590}"/>
              </a:ext>
            </a:extLst>
          </p:cNvPr>
          <p:cNvSpPr>
            <a:spLocks noGrp="1"/>
          </p:cNvSpPr>
          <p:nvPr>
            <p:ph type="title"/>
          </p:nvPr>
        </p:nvSpPr>
        <p:spPr>
          <a:xfrm>
            <a:off x="2795336" y="2766218"/>
            <a:ext cx="9836426" cy="1325563"/>
          </a:xfrm>
        </p:spPr>
        <p:txBody>
          <a:bodyPr>
            <a:normAutofit/>
          </a:bodyPr>
          <a:lstStyle/>
          <a:p>
            <a:r>
              <a:rPr lang="en-US" sz="4800" dirty="0"/>
              <a:t>[Demo: Concurrent FIFO]</a:t>
            </a:r>
          </a:p>
        </p:txBody>
      </p:sp>
      <p:sp>
        <p:nvSpPr>
          <p:cNvPr id="4" name="Slide Number Placeholder 3">
            <a:extLst>
              <a:ext uri="{FF2B5EF4-FFF2-40B4-BE49-F238E27FC236}">
                <a16:creationId xmlns:a16="http://schemas.microsoft.com/office/drawing/2014/main" id="{B69BDDB7-733E-0786-333F-D7BA116AF57C}"/>
              </a:ext>
            </a:extLst>
          </p:cNvPr>
          <p:cNvSpPr>
            <a:spLocks noGrp="1"/>
          </p:cNvSpPr>
          <p:nvPr>
            <p:ph type="sldNum" sz="quarter" idx="10"/>
          </p:nvPr>
        </p:nvSpPr>
        <p:spPr/>
        <p:txBody>
          <a:bodyPr/>
          <a:lstStyle/>
          <a:p>
            <a:fld id="{6244B543-AA52-EB47-B3A9-0A2A6FE25F7B}" type="slidenum">
              <a:rPr lang="en-US" smtClean="0"/>
              <a:t>65</a:t>
            </a:fld>
            <a:endParaRPr lang="en-US" dirty="0"/>
          </a:p>
        </p:txBody>
      </p:sp>
    </p:spTree>
    <p:extLst>
      <p:ext uri="{BB962C8B-B14F-4D97-AF65-F5344CB8AC3E}">
        <p14:creationId xmlns:p14="http://schemas.microsoft.com/office/powerpoint/2010/main" val="35270497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49F2-1562-7067-D258-5ECA69908C4F}"/>
              </a:ext>
            </a:extLst>
          </p:cNvPr>
          <p:cNvSpPr>
            <a:spLocks noGrp="1"/>
          </p:cNvSpPr>
          <p:nvPr>
            <p:ph type="title"/>
          </p:nvPr>
        </p:nvSpPr>
        <p:spPr/>
        <p:txBody>
          <a:bodyPr/>
          <a:lstStyle/>
          <a:p>
            <a:r>
              <a:rPr lang="en-US" dirty="0"/>
              <a:t>Recap</a:t>
            </a:r>
          </a:p>
        </p:txBody>
      </p:sp>
      <p:sp>
        <p:nvSpPr>
          <p:cNvPr id="4" name="Slide Number Placeholder 3">
            <a:extLst>
              <a:ext uri="{FF2B5EF4-FFF2-40B4-BE49-F238E27FC236}">
                <a16:creationId xmlns:a16="http://schemas.microsoft.com/office/drawing/2014/main" id="{5E29A906-DE22-B0D9-A270-6E06953ADC20}"/>
              </a:ext>
            </a:extLst>
          </p:cNvPr>
          <p:cNvSpPr>
            <a:spLocks noGrp="1"/>
          </p:cNvSpPr>
          <p:nvPr>
            <p:ph type="sldNum" sz="quarter" idx="10"/>
          </p:nvPr>
        </p:nvSpPr>
        <p:spPr/>
        <p:txBody>
          <a:bodyPr/>
          <a:lstStyle/>
          <a:p>
            <a:fld id="{6244B543-AA52-EB47-B3A9-0A2A6FE25F7B}" type="slidenum">
              <a:rPr lang="en-US" smtClean="0"/>
              <a:t>66</a:t>
            </a:fld>
            <a:endParaRPr lang="en-US" dirty="0"/>
          </a:p>
        </p:txBody>
      </p:sp>
      <p:sp>
        <p:nvSpPr>
          <p:cNvPr id="5" name="Triangle 4">
            <a:extLst>
              <a:ext uri="{FF2B5EF4-FFF2-40B4-BE49-F238E27FC236}">
                <a16:creationId xmlns:a16="http://schemas.microsoft.com/office/drawing/2014/main" id="{14420AC3-8AFE-C1FF-87A2-6C8DB1B64B96}"/>
              </a:ext>
            </a:extLst>
          </p:cNvPr>
          <p:cNvSpPr/>
          <p:nvPr/>
        </p:nvSpPr>
        <p:spPr>
          <a:xfrm>
            <a:off x="4156303" y="2370470"/>
            <a:ext cx="3769895" cy="3229044"/>
          </a:xfrm>
          <a:prstGeom prst="triangle">
            <a:avLst/>
          </a:prstGeom>
          <a:gradFill flip="none" rotWithShape="1">
            <a:gsLst>
              <a:gs pos="0">
                <a:schemeClr val="accent5">
                  <a:lumMod val="5000"/>
                  <a:lumOff val="95000"/>
                </a:schemeClr>
              </a:gs>
              <a:gs pos="100000">
                <a:schemeClr val="accent2">
                  <a:lumMod val="75000"/>
                  <a:alpha val="82107"/>
                </a:schemeClr>
              </a:gs>
            </a:gsLst>
            <a:lin ang="72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6" name="TextBox 5">
            <a:extLst>
              <a:ext uri="{FF2B5EF4-FFF2-40B4-BE49-F238E27FC236}">
                <a16:creationId xmlns:a16="http://schemas.microsoft.com/office/drawing/2014/main" id="{B2069FBE-F54E-E5BC-2CC1-CD0591AE2D21}"/>
              </a:ext>
            </a:extLst>
          </p:cNvPr>
          <p:cNvSpPr txBox="1"/>
          <p:nvPr/>
        </p:nvSpPr>
        <p:spPr>
          <a:xfrm>
            <a:off x="4451684" y="1707614"/>
            <a:ext cx="3625515" cy="523220"/>
          </a:xfrm>
          <a:prstGeom prst="rect">
            <a:avLst/>
          </a:prstGeom>
          <a:noFill/>
        </p:spPr>
        <p:txBody>
          <a:bodyPr wrap="square" rtlCol="0">
            <a:spAutoFit/>
          </a:bodyPr>
          <a:lstStyle/>
          <a:p>
            <a:r>
              <a:rPr lang="en-US" sz="2800" dirty="0">
                <a:solidFill>
                  <a:schemeClr val="tx2">
                    <a:lumMod val="75000"/>
                    <a:lumOff val="25000"/>
                  </a:schemeClr>
                </a:solidFill>
              </a:rPr>
              <a:t>Memory permissions</a:t>
            </a:r>
          </a:p>
        </p:txBody>
      </p:sp>
      <p:sp>
        <p:nvSpPr>
          <p:cNvPr id="7" name="TextBox 6">
            <a:extLst>
              <a:ext uri="{FF2B5EF4-FFF2-40B4-BE49-F238E27FC236}">
                <a16:creationId xmlns:a16="http://schemas.microsoft.com/office/drawing/2014/main" id="{7D24A49E-21BE-3D47-69AD-548A09E028BE}"/>
              </a:ext>
            </a:extLst>
          </p:cNvPr>
          <p:cNvSpPr txBox="1"/>
          <p:nvPr/>
        </p:nvSpPr>
        <p:spPr>
          <a:xfrm>
            <a:off x="2342148" y="5817796"/>
            <a:ext cx="3625515" cy="523220"/>
          </a:xfrm>
          <a:prstGeom prst="rect">
            <a:avLst/>
          </a:prstGeom>
          <a:noFill/>
        </p:spPr>
        <p:txBody>
          <a:bodyPr wrap="square" rtlCol="0">
            <a:spAutoFit/>
          </a:bodyPr>
          <a:lstStyle/>
          <a:p>
            <a:r>
              <a:rPr lang="en-US" sz="2800" dirty="0">
                <a:solidFill>
                  <a:srgbClr val="C00000"/>
                </a:solidFill>
              </a:rPr>
              <a:t>Lock invariants</a:t>
            </a:r>
          </a:p>
        </p:txBody>
      </p:sp>
      <p:sp>
        <p:nvSpPr>
          <p:cNvPr id="3" name="Triangle 2">
            <a:extLst>
              <a:ext uri="{FF2B5EF4-FFF2-40B4-BE49-F238E27FC236}">
                <a16:creationId xmlns:a16="http://schemas.microsoft.com/office/drawing/2014/main" id="{FB2E2F1A-8958-04F3-5AEA-A2F046EE2CD6}"/>
              </a:ext>
            </a:extLst>
          </p:cNvPr>
          <p:cNvSpPr/>
          <p:nvPr/>
        </p:nvSpPr>
        <p:spPr>
          <a:xfrm>
            <a:off x="4154906" y="2373919"/>
            <a:ext cx="3769895" cy="3225595"/>
          </a:xfrm>
          <a:prstGeom prst="triangle">
            <a:avLst/>
          </a:prstGeom>
          <a:gradFill flip="none" rotWithShape="1">
            <a:gsLst>
              <a:gs pos="100000">
                <a:schemeClr val="accent5">
                  <a:lumMod val="5000"/>
                  <a:lumOff val="95000"/>
                  <a:alpha val="0"/>
                </a:schemeClr>
              </a:gs>
              <a:gs pos="0">
                <a:schemeClr val="accent3">
                  <a:lumMod val="75000"/>
                  <a:alpha val="83000"/>
                </a:schemeClr>
              </a:gs>
            </a:gsLst>
            <a:lin ang="12600000" scaled="0"/>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9" name="Group 8">
            <a:extLst>
              <a:ext uri="{FF2B5EF4-FFF2-40B4-BE49-F238E27FC236}">
                <a16:creationId xmlns:a16="http://schemas.microsoft.com/office/drawing/2014/main" id="{AE62DED9-B7B4-014F-139B-0B67E840A672}"/>
              </a:ext>
            </a:extLst>
          </p:cNvPr>
          <p:cNvGrpSpPr/>
          <p:nvPr/>
        </p:nvGrpSpPr>
        <p:grpSpPr>
          <a:xfrm>
            <a:off x="3097401" y="4742943"/>
            <a:ext cx="704538" cy="856571"/>
            <a:chOff x="5991463" y="1470443"/>
            <a:chExt cx="371475" cy="442912"/>
          </a:xfrm>
        </p:grpSpPr>
        <p:sp>
          <p:nvSpPr>
            <p:cNvPr id="10" name="Donut 9">
              <a:extLst>
                <a:ext uri="{FF2B5EF4-FFF2-40B4-BE49-F238E27FC236}">
                  <a16:creationId xmlns:a16="http://schemas.microsoft.com/office/drawing/2014/main" id="{A67CB109-3291-D980-9214-D5F3C23963B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1" name="Rectangle 10">
              <a:extLst>
                <a:ext uri="{FF2B5EF4-FFF2-40B4-BE49-F238E27FC236}">
                  <a16:creationId xmlns:a16="http://schemas.microsoft.com/office/drawing/2014/main" id="{D46C5B2D-515F-B3FC-B698-9449185A7AA9}"/>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2" name="Picture 11" descr="Spider Web File Transparent HQ PNG Download | FreePNGImg">
            <a:extLst>
              <a:ext uri="{FF2B5EF4-FFF2-40B4-BE49-F238E27FC236}">
                <a16:creationId xmlns:a16="http://schemas.microsoft.com/office/drawing/2014/main" id="{A470625E-4E25-D065-BFA8-09F0512C11A8}"/>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4742472">
            <a:off x="8133035" y="4062342"/>
            <a:ext cx="955127" cy="179533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04957889-EAFD-2538-88A7-AB3677FB738E}"/>
              </a:ext>
            </a:extLst>
          </p:cNvPr>
          <p:cNvSpPr txBox="1"/>
          <p:nvPr/>
        </p:nvSpPr>
        <p:spPr>
          <a:xfrm>
            <a:off x="7769925" y="5674596"/>
            <a:ext cx="4293738" cy="523220"/>
          </a:xfrm>
          <a:prstGeom prst="rect">
            <a:avLst/>
          </a:prstGeom>
          <a:noFill/>
        </p:spPr>
        <p:txBody>
          <a:bodyPr wrap="square" rtlCol="0">
            <a:spAutoFit/>
          </a:bodyPr>
          <a:lstStyle/>
          <a:p>
            <a:r>
              <a:rPr lang="en-US" sz="2800" dirty="0">
                <a:solidFill>
                  <a:schemeClr val="accent3">
                    <a:lumMod val="75000"/>
                  </a:schemeClr>
                </a:solidFill>
              </a:rPr>
              <a:t>Space-reaching invariants</a:t>
            </a:r>
          </a:p>
        </p:txBody>
      </p:sp>
      <p:pic>
        <p:nvPicPr>
          <p:cNvPr id="17" name="Graphic 16" descr="Brain outline">
            <a:extLst>
              <a:ext uri="{FF2B5EF4-FFF2-40B4-BE49-F238E27FC236}">
                <a16:creationId xmlns:a16="http://schemas.microsoft.com/office/drawing/2014/main" id="{2F9BF6C7-6183-681C-EE86-B616A2F3B7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64442" y="2091197"/>
            <a:ext cx="914400" cy="914400"/>
          </a:xfrm>
          <a:prstGeom prst="rect">
            <a:avLst/>
          </a:prstGeom>
        </p:spPr>
      </p:pic>
    </p:spTree>
    <p:extLst>
      <p:ext uri="{BB962C8B-B14F-4D97-AF65-F5344CB8AC3E}">
        <p14:creationId xmlns:p14="http://schemas.microsoft.com/office/powerpoint/2010/main" val="2277251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dirty="0">
                <a:solidFill>
                  <a:schemeClr val="accent5">
                    <a:lumMod val="75000"/>
                  </a:schemeClr>
                </a:solidFill>
              </a:rPr>
              <a:t>Definition attempt </a:t>
            </a:r>
            <a:r>
              <a:rPr lang="en-US" dirty="0">
                <a:solidFill>
                  <a:srgbClr val="C00000"/>
                </a:solidFill>
              </a:rPr>
              <a:t>#2</a:t>
            </a:r>
            <a:r>
              <a:rPr lang="en-US" dirty="0">
                <a:solidFill>
                  <a:schemeClr val="accent5">
                    <a:lumMod val="75000"/>
                  </a:schemeClr>
                </a:solidFill>
              </a:rPr>
              <a:t>:</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has </a:t>
            </a:r>
            <a:r>
              <a:rPr lang="en-US" b="1" dirty="0"/>
              <a:t>additional requirements </a:t>
            </a:r>
            <a:r>
              <a:rPr lang="en-US" dirty="0"/>
              <a:t>(beyond Rust’s type checker) to guarantee memory safety</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7</a:t>
            </a:fld>
            <a:endParaRPr lang="en-US" dirty="0"/>
          </a:p>
        </p:txBody>
      </p:sp>
    </p:spTree>
    <p:extLst>
      <p:ext uri="{BB962C8B-B14F-4D97-AF65-F5344CB8AC3E}">
        <p14:creationId xmlns:p14="http://schemas.microsoft.com/office/powerpoint/2010/main" val="1045440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5A36-32B6-F38D-0376-74390B2F4C8E}"/>
              </a:ext>
            </a:extLst>
          </p:cNvPr>
          <p:cNvSpPr>
            <a:spLocks noGrp="1"/>
          </p:cNvSpPr>
          <p:nvPr>
            <p:ph type="title"/>
          </p:nvPr>
        </p:nvSpPr>
        <p:spPr/>
        <p:txBody>
          <a:bodyPr/>
          <a:lstStyle/>
          <a:p>
            <a:r>
              <a:rPr lang="en-US" dirty="0"/>
              <a:t>Example: </a:t>
            </a:r>
            <a:r>
              <a:rPr lang="en-US" sz="4000" dirty="0">
                <a:latin typeface="Consolas" panose="020B0609020204030204" pitchFamily="49" charset="0"/>
                <a:cs typeface="Consolas" panose="020B0609020204030204" pitchFamily="49" charset="0"/>
              </a:rPr>
              <a:t>Option::</a:t>
            </a:r>
            <a:r>
              <a:rPr lang="en-US" sz="4000" dirty="0" err="1">
                <a:latin typeface="Consolas" panose="020B0609020204030204" pitchFamily="49" charset="0"/>
                <a:cs typeface="Consolas" panose="020B0609020204030204" pitchFamily="49" charset="0"/>
              </a:rPr>
              <a:t>unwrap_unchecked</a:t>
            </a:r>
            <a:endParaRPr lang="en-US" sz="4000" dirty="0">
              <a:latin typeface="Consolas" panose="020B0609020204030204" pitchFamily="49" charset="0"/>
              <a:cs typeface="Consolas" panose="020B0609020204030204" pitchFamily="49" charset="0"/>
            </a:endParaRPr>
          </a:p>
        </p:txBody>
      </p:sp>
      <p:pic>
        <p:nvPicPr>
          <p:cNvPr id="6" name="Content Placeholder 5" descr="A screenshot of a computer program&#10;&#10;Description automatically generated">
            <a:extLst>
              <a:ext uri="{FF2B5EF4-FFF2-40B4-BE49-F238E27FC236}">
                <a16:creationId xmlns:a16="http://schemas.microsoft.com/office/drawing/2014/main" id="{4F40D4E6-7E1A-71B3-2BBA-03BF6BE15403}"/>
              </a:ext>
            </a:extLst>
          </p:cNvPr>
          <p:cNvPicPr>
            <a:picLocks noGrp="1" noChangeAspect="1"/>
          </p:cNvPicPr>
          <p:nvPr>
            <p:ph idx="1"/>
          </p:nvPr>
        </p:nvPicPr>
        <p:blipFill>
          <a:blip r:embed="rId2"/>
          <a:stretch>
            <a:fillRect/>
          </a:stretch>
        </p:blipFill>
        <p:spPr>
          <a:xfrm>
            <a:off x="512377" y="2060020"/>
            <a:ext cx="11250837" cy="3938345"/>
          </a:xfrm>
          <a:ln w="50800">
            <a:solidFill>
              <a:schemeClr val="dk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5E4814E8-186F-E35A-82E2-22C12D58E707}"/>
              </a:ext>
            </a:extLst>
          </p:cNvPr>
          <p:cNvSpPr>
            <a:spLocks noGrp="1"/>
          </p:cNvSpPr>
          <p:nvPr>
            <p:ph type="sldNum" sz="quarter" idx="10"/>
          </p:nvPr>
        </p:nvSpPr>
        <p:spPr/>
        <p:txBody>
          <a:bodyPr/>
          <a:lstStyle/>
          <a:p>
            <a:fld id="{6244B543-AA52-EB47-B3A9-0A2A6FE25F7B}" type="slidenum">
              <a:rPr lang="en-US" smtClean="0"/>
              <a:t>8</a:t>
            </a:fld>
            <a:endParaRPr lang="en-US" dirty="0"/>
          </a:p>
        </p:txBody>
      </p:sp>
      <p:sp>
        <p:nvSpPr>
          <p:cNvPr id="8" name="TextBox 7">
            <a:extLst>
              <a:ext uri="{FF2B5EF4-FFF2-40B4-BE49-F238E27FC236}">
                <a16:creationId xmlns:a16="http://schemas.microsoft.com/office/drawing/2014/main" id="{7C63ECA4-E05F-CAFE-61A9-2F3907E11F4F}"/>
              </a:ext>
            </a:extLst>
          </p:cNvPr>
          <p:cNvSpPr txBox="1"/>
          <p:nvPr/>
        </p:nvSpPr>
        <p:spPr>
          <a:xfrm>
            <a:off x="838200" y="6121381"/>
            <a:ext cx="8304508" cy="369332"/>
          </a:xfrm>
          <a:prstGeom prst="rect">
            <a:avLst/>
          </a:prstGeom>
          <a:noFill/>
        </p:spPr>
        <p:txBody>
          <a:bodyPr wrap="square">
            <a:spAutoFit/>
          </a:bodyPr>
          <a:lstStyle/>
          <a:p>
            <a:r>
              <a:rPr lang="en-US" dirty="0">
                <a:hlinkClick r:id="rId3"/>
              </a:rPr>
              <a:t>https://doc.rust-lang.org/std/option/enum.Option.html#method.unwrap_unchecked</a:t>
            </a:r>
            <a:endParaRPr lang="en-US" dirty="0"/>
          </a:p>
        </p:txBody>
      </p:sp>
      <p:sp>
        <p:nvSpPr>
          <p:cNvPr id="9" name="Rectangle 8">
            <a:extLst>
              <a:ext uri="{FF2B5EF4-FFF2-40B4-BE49-F238E27FC236}">
                <a16:creationId xmlns:a16="http://schemas.microsoft.com/office/drawing/2014/main" id="{04C746FF-19A3-3BF5-92CB-A8A5352E26C0}"/>
              </a:ext>
            </a:extLst>
          </p:cNvPr>
          <p:cNvSpPr/>
          <p:nvPr/>
        </p:nvSpPr>
        <p:spPr>
          <a:xfrm>
            <a:off x="1084881" y="2944677"/>
            <a:ext cx="743919" cy="37196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DC90E1A9-8810-2DB9-F3D9-E6F7F5B20683}"/>
              </a:ext>
            </a:extLst>
          </p:cNvPr>
          <p:cNvSpPr/>
          <p:nvPr/>
        </p:nvSpPr>
        <p:spPr>
          <a:xfrm>
            <a:off x="1084880" y="3324876"/>
            <a:ext cx="4184544" cy="28329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ounded Rectangular Callout 10">
            <a:extLst>
              <a:ext uri="{FF2B5EF4-FFF2-40B4-BE49-F238E27FC236}">
                <a16:creationId xmlns:a16="http://schemas.microsoft.com/office/drawing/2014/main" id="{392FD576-7FD7-1138-C672-3877F30E2BC4}"/>
              </a:ext>
            </a:extLst>
          </p:cNvPr>
          <p:cNvSpPr/>
          <p:nvPr/>
        </p:nvSpPr>
        <p:spPr>
          <a:xfrm>
            <a:off x="5841927" y="2944676"/>
            <a:ext cx="5837696" cy="1932123"/>
          </a:xfrm>
          <a:prstGeom prst="wedgeRoundRectCallout">
            <a:avLst>
              <a:gd name="adj1" fmla="val -55899"/>
              <a:gd name="adj2" fmla="val -25291"/>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The subtext here is that behavior is defined </a:t>
            </a:r>
            <a:r>
              <a:rPr lang="en-US" sz="3200" b="1" dirty="0"/>
              <a:t>if</a:t>
            </a:r>
            <a:r>
              <a:rPr lang="en-US" sz="3200" dirty="0"/>
              <a:t> </a:t>
            </a:r>
            <a:r>
              <a:rPr lang="en-US" sz="2800" dirty="0">
                <a:latin typeface="Consolas" panose="020B0609020204030204" pitchFamily="49" charset="0"/>
                <a:cs typeface="Consolas" panose="020B0609020204030204" pitchFamily="49" charset="0"/>
              </a:rPr>
              <a:t>self</a:t>
            </a:r>
            <a:r>
              <a:rPr lang="en-US" sz="3200" dirty="0"/>
              <a:t> is </a:t>
            </a:r>
            <a:r>
              <a:rPr lang="en-US" sz="2800" dirty="0">
                <a:latin typeface="Consolas" panose="020B0609020204030204" pitchFamily="49" charset="0"/>
                <a:cs typeface="Consolas" panose="020B0609020204030204" pitchFamily="49" charset="0"/>
              </a:rPr>
              <a:t>Some(_)</a:t>
            </a:r>
          </a:p>
        </p:txBody>
      </p:sp>
    </p:spTree>
    <p:extLst>
      <p:ext uri="{BB962C8B-B14F-4D97-AF65-F5344CB8AC3E}">
        <p14:creationId xmlns:p14="http://schemas.microsoft.com/office/powerpoint/2010/main" val="1569487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
                                        <p:tgtEl>
                                          <p:spTgt spid="9"/>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really </a:t>
            </a:r>
            <a:r>
              <a:rPr lang="en-US" b="1" dirty="0">
                <a:solidFill>
                  <a:schemeClr val="accent4">
                    <a:lumMod val="75000"/>
                  </a:schemeClr>
                </a:solidFill>
              </a:rPr>
              <a:t>Conditionally Safe</a:t>
            </a:r>
            <a:r>
              <a:rPr lang="en-US" dirty="0">
                <a:solidFill>
                  <a:schemeClr val="accent4">
                    <a:lumMod val="75000"/>
                  </a:schemeClr>
                </a:solidFill>
              </a:rPr>
              <a:t> </a:t>
            </a:r>
            <a:r>
              <a:rPr lang="en-US" dirty="0"/>
              <a:t>code — </a:t>
            </a:r>
            <a:r>
              <a:rPr lang="en-US" i="1" dirty="0"/>
              <a:t>if</a:t>
            </a:r>
            <a:r>
              <a:rPr lang="en-US" dirty="0"/>
              <a:t> the condition is satisfied, </a:t>
            </a:r>
            <a:r>
              <a:rPr lang="en-US" i="1" dirty="0"/>
              <a:t>then</a:t>
            </a:r>
            <a:r>
              <a:rPr lang="en-US" dirty="0"/>
              <a:t> it is safe</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9</a:t>
            </a:fld>
            <a:endParaRPr lang="en-US" dirty="0"/>
          </a:p>
        </p:txBody>
      </p:sp>
      <p:sp>
        <p:nvSpPr>
          <p:cNvPr id="6" name="TextBox 5">
            <a:extLst>
              <a:ext uri="{FF2B5EF4-FFF2-40B4-BE49-F238E27FC236}">
                <a16:creationId xmlns:a16="http://schemas.microsoft.com/office/drawing/2014/main" id="{9FE6DC48-54B8-4EAC-FC17-ED556EEDB0B4}"/>
              </a:ext>
            </a:extLst>
          </p:cNvPr>
          <p:cNvSpPr txBox="1"/>
          <p:nvPr/>
        </p:nvSpPr>
        <p:spPr>
          <a:xfrm>
            <a:off x="838200" y="3674488"/>
            <a:ext cx="9836426" cy="2554545"/>
          </a:xfrm>
          <a:prstGeom prst="rect">
            <a:avLst/>
          </a:prstGeom>
          <a:noFill/>
        </p:spPr>
        <p:txBody>
          <a:bodyPr wrap="square">
            <a:spAutoFit/>
          </a:bodyPr>
          <a:lstStyle/>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&lt;T&gt; </a:t>
            </a:r>
            <a:r>
              <a:rPr lang="en-US" sz="2000" b="0" i="0" dirty="0">
                <a:solidFill>
                  <a:srgbClr val="B21E00"/>
                </a:solidFill>
                <a:effectLst/>
                <a:latin typeface="Consolas" panose="020B0609020204030204" pitchFamily="49" charset="0"/>
                <a:cs typeface="Consolas" panose="020B0609020204030204" pitchFamily="49" charset="0"/>
              </a:rPr>
              <a:t>Option</a:t>
            </a:r>
            <a:r>
              <a:rPr lang="en-US" sz="2000" b="0" i="0" dirty="0">
                <a:solidFill>
                  <a:srgbClr val="000000"/>
                </a:solidFill>
                <a:effectLst/>
                <a:latin typeface="Consolas" panose="020B0609020204030204" pitchFamily="49" charset="0"/>
                <a:cs typeface="Consolas" panose="020B0609020204030204" pitchFamily="49" charset="0"/>
              </a:rPr>
              <a:t>&lt;T&gt;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unwrap_unchecked</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-&gt; (res: 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self</a:t>
            </a:r>
            <a:r>
              <a:rPr lang="en-US" sz="2000" b="0" i="0" dirty="0" err="1">
                <a:solidFill>
                  <a:srgbClr val="000000"/>
                </a:solidFill>
                <a:effectLst/>
                <a:latin typeface="Consolas" panose="020B0609020204030204" pitchFamily="49" charset="0"/>
                <a:cs typeface="Consolas" panose="020B0609020204030204" pitchFamily="49" charset="0"/>
              </a:rPr>
              <a:t>.is_some</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 </a:t>
            </a:r>
            <a:r>
              <a:rPr lang="en-US" sz="2000" b="0" i="0" dirty="0">
                <a:solidFill>
                  <a:srgbClr val="B21E00"/>
                </a:solidFill>
                <a:effectLst/>
                <a:latin typeface="Consolas" panose="020B0609020204030204" pitchFamily="49" charset="0"/>
                <a:cs typeface="Consolas" panose="020B0609020204030204" pitchFamily="49" charset="0"/>
              </a:rPr>
              <a:t>Some</a:t>
            </a:r>
            <a:r>
              <a:rPr lang="en-US" sz="2000" b="0" i="0" dirty="0">
                <a:solidFill>
                  <a:srgbClr val="000000"/>
                </a:solidFill>
                <a:effectLst/>
                <a:latin typeface="Consolas" panose="020B0609020204030204" pitchFamily="49" charset="0"/>
                <a:cs typeface="Consolas" panose="020B0609020204030204" pitchFamily="49" charset="0"/>
              </a:rPr>
              <a:t>(res)</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575757"/>
                </a:solidFill>
                <a:effectLst/>
                <a:latin typeface="Consolas" panose="020B0609020204030204" pitchFamily="49" charset="0"/>
                <a:cs typeface="Consolas" panose="020B0609020204030204" pitchFamily="49" charset="0"/>
              </a:rPr>
              <a:t>/* ... */</a:t>
            </a:r>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000000"/>
                </a:solidFill>
                <a:effectLst/>
                <a:latin typeface="Consolas" panose="020B0609020204030204" pitchFamily="49" charset="0"/>
                <a:cs typeface="Consolas" panose="020B0609020204030204" pitchFamily="49" charset="0"/>
              </a:rPr>
              <a:t>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D4D5AF16-EE91-145A-7D5F-5FA3A133700D}"/>
              </a:ext>
            </a:extLst>
          </p:cNvPr>
          <p:cNvSpPr/>
          <p:nvPr/>
        </p:nvSpPr>
        <p:spPr>
          <a:xfrm>
            <a:off x="2063449" y="4367613"/>
            <a:ext cx="3743793" cy="31668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ounded Rectangular Callout 7">
            <a:extLst>
              <a:ext uri="{FF2B5EF4-FFF2-40B4-BE49-F238E27FC236}">
                <a16:creationId xmlns:a16="http://schemas.microsoft.com/office/drawing/2014/main" id="{9CDD39DF-053E-C22C-5401-D0275B5B7FD2}"/>
              </a:ext>
            </a:extLst>
          </p:cNvPr>
          <p:cNvSpPr/>
          <p:nvPr/>
        </p:nvSpPr>
        <p:spPr>
          <a:xfrm>
            <a:off x="6487639" y="4525954"/>
            <a:ext cx="5412236" cy="1882467"/>
          </a:xfrm>
          <a:prstGeom prst="wedgeRoundRectCallout">
            <a:avLst>
              <a:gd name="adj1" fmla="val -56723"/>
              <a:gd name="adj2" fmla="val -43557"/>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These conditions can be made </a:t>
            </a:r>
            <a:r>
              <a:rPr lang="en-US" sz="2800" b="1" dirty="0"/>
              <a:t>explicit and formal</a:t>
            </a:r>
            <a:r>
              <a:rPr lang="en-US" sz="2800" dirty="0"/>
              <a:t> using </a:t>
            </a:r>
            <a:r>
              <a:rPr lang="en-US" sz="2800" dirty="0" err="1"/>
              <a:t>Verus</a:t>
            </a:r>
            <a:r>
              <a:rPr lang="en-US" sz="2800" dirty="0"/>
              <a:t> preconditions</a:t>
            </a:r>
            <a:endParaRPr lang="en-US"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2088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theme/theme1.xml><?xml version="1.0" encoding="utf-8"?>
<a:theme xmlns:a="http://schemas.openxmlformats.org/drawingml/2006/main" name="ParnoTheme">
  <a:themeElements>
    <a:clrScheme name="ParnoColors">
      <a:dk1>
        <a:srgbClr val="000000"/>
      </a:dk1>
      <a:lt1>
        <a:srgbClr val="FFFFFF"/>
      </a:lt1>
      <a:dk2>
        <a:srgbClr val="323232"/>
      </a:dk2>
      <a:lt2>
        <a:srgbClr val="E3DED1"/>
      </a:lt2>
      <a:accent1>
        <a:srgbClr val="000000"/>
      </a:accent1>
      <a:accent2>
        <a:srgbClr val="BF504D"/>
      </a:accent2>
      <a:accent3>
        <a:srgbClr val="1B587C"/>
      </a:accent3>
      <a:accent4>
        <a:srgbClr val="4E8542"/>
      </a:accent4>
      <a:accent5>
        <a:srgbClr val="604878"/>
      </a:accent5>
      <a:accent6>
        <a:srgbClr val="FF7C00"/>
      </a:accent6>
      <a:hlink>
        <a:srgbClr val="4433FF"/>
      </a:hlink>
      <a:folHlink>
        <a:srgbClr val="4433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spPr>
      <a:bodyPr rtlCol="0" anchor="ctr"/>
      <a:lstStyle>
        <a:defPPr algn="ctr">
          <a:defRPr/>
        </a:defPPr>
      </a:lstStyle>
      <a:style>
        <a:lnRef idx="2">
          <a:schemeClr val="dk1"/>
        </a:lnRef>
        <a:fillRef idx="1">
          <a:schemeClr val="lt1"/>
        </a:fillRef>
        <a:effectRef idx="0">
          <a:schemeClr val="dk1"/>
        </a:effectRef>
        <a:fontRef idx="minor">
          <a:schemeClr val="dk1"/>
        </a:fontRef>
      </a:style>
    </a:spDef>
    <a:lnDef>
      <a:spPr>
        <a:ln w="76200">
          <a:tailEnd type="triangle"/>
        </a:ln>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Presentation4" id="{E9C60EF5-7114-0249-B0FB-EF094C1EE4CB}" vid="{7823EB03-3643-4144-9C99-9FBAD3E4E1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ParnoTheme</Template>
  <TotalTime>3555</TotalTime>
  <Words>4369</Words>
  <Application>Microsoft Macintosh PowerPoint</Application>
  <PresentationFormat>Widescreen</PresentationFormat>
  <Paragraphs>686</Paragraphs>
  <Slides>66</Slides>
  <Notes>19</Notes>
  <HiddenSlides>5</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66</vt:i4>
      </vt:variant>
    </vt:vector>
  </HeadingPairs>
  <TitlesOfParts>
    <vt:vector size="77" baseType="lpstr">
      <vt:lpstr>Aptos</vt:lpstr>
      <vt:lpstr>Arial</vt:lpstr>
      <vt:lpstr>Calibri</vt:lpstr>
      <vt:lpstr>Calibri Light</vt:lpstr>
      <vt:lpstr>Comic Sans MS</vt:lpstr>
      <vt:lpstr>Consolas</vt:lpstr>
      <vt:lpstr>Gabriola</vt:lpstr>
      <vt:lpstr>Source Code Pro</vt:lpstr>
      <vt:lpstr>System Font Regular</vt:lpstr>
      <vt:lpstr>Trattatello</vt:lpstr>
      <vt:lpstr>ParnoTheme</vt:lpstr>
      <vt:lpstr>Advanced Topics</vt:lpstr>
      <vt:lpstr>PowerPoint Presentation</vt:lpstr>
      <vt:lpstr>PowerPoint Presentation</vt:lpstr>
      <vt:lpstr>What is unsafe code?</vt:lpstr>
      <vt:lpstr>What is unsafe code?</vt:lpstr>
      <vt:lpstr>PowerPoint Presentation</vt:lpstr>
      <vt:lpstr>What is unsafe code?</vt:lpstr>
      <vt:lpstr>Example: Option::unwrap_unchecked</vt:lpstr>
      <vt:lpstr>What is unsafe code?</vt:lpstr>
      <vt:lpstr>PowerPoint Presentation</vt:lpstr>
      <vt:lpstr>PowerPoint Presentation</vt:lpstr>
      <vt:lpstr>PowerPoint Presentation</vt:lpstr>
      <vt:lpstr>Let’s check the docs again</vt:lpstr>
      <vt:lpstr>Let’s check the docs again</vt:lpstr>
      <vt:lpstr>Let’s check the docs again</vt:lpstr>
      <vt:lpstr>Pointers have a lot of conditions</vt:lpstr>
      <vt:lpstr>Isn’t this what ownership types are for?</vt:lpstr>
      <vt:lpstr>Isn’t this what ownership types are for?</vt:lpstr>
      <vt:lpstr>Pointers have a lot of conditions</vt:lpstr>
      <vt:lpstr>[PPtr demo]</vt:lpstr>
      <vt:lpstr>Recap</vt:lpstr>
      <vt:lpstr>PowerPoint Presentation</vt:lpstr>
      <vt:lpstr>What is interior mutability?</vt:lpstr>
      <vt:lpstr>What is interior mutability?</vt:lpstr>
      <vt:lpstr>Interior mutability types</vt:lpstr>
      <vt:lpstr>Interior mutability types</vt:lpstr>
      <vt:lpstr>Interior mutability types</vt:lpstr>
      <vt:lpstr>[RwLock demo]</vt:lpstr>
      <vt:lpstr>Interior mutability types</vt:lpstr>
      <vt:lpstr>Let’s talk about this a bit more</vt:lpstr>
      <vt:lpstr>Interior mutability encapsulates mutation</vt:lpstr>
      <vt:lpstr>Interior mutability encapsulates mutation</vt:lpstr>
      <vt:lpstr>Interior mutability encapsulates mutation</vt:lpstr>
      <vt:lpstr>Interior mutability encapsulates mutation</vt:lpstr>
      <vt:lpstr>Interior mutability encapsulates mutation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Adding a specification</vt:lpstr>
      <vt:lpstr>Adding a specification</vt:lpstr>
      <vt:lpstr>One last question</vt:lpstr>
      <vt:lpstr>Recap</vt:lpstr>
      <vt:lpstr>PowerPoint Presentation</vt:lpstr>
      <vt:lpstr>We already covered locks actually …</vt:lpstr>
      <vt:lpstr>Realistic systems use fine-grained locks</vt:lpstr>
      <vt:lpstr>Realistic systems use fine-grained locks</vt:lpstr>
      <vt:lpstr>Realistic systems use fine-grained locks</vt:lpstr>
      <vt:lpstr>What is concurrency, generally?</vt:lpstr>
      <vt:lpstr>But how do we reason globally?</vt:lpstr>
      <vt:lpstr>Example 2: Producer/consumer queue</vt:lpstr>
      <vt:lpstr>Example 3: “Agreement”</vt:lpstr>
      <vt:lpstr>Example 3: “Agreement”</vt:lpstr>
      <vt:lpstr>Example 3: “Agreement”</vt:lpstr>
      <vt:lpstr>Example 3: “Agreement”</vt:lpstr>
      <vt:lpstr>Example 3: “Agreement”</vt:lpstr>
      <vt:lpstr>Example 3: “Agreement”</vt:lpstr>
      <vt:lpstr>Verus’s System: VerusSync</vt:lpstr>
      <vt:lpstr>Verus’s System: VerusSync</vt:lpstr>
      <vt:lpstr>Verus’s System: VerusSync</vt:lpstr>
      <vt:lpstr>Verus’s System: VerusSync</vt:lpstr>
      <vt:lpstr>PowerPoint Presentation</vt:lpstr>
      <vt:lpstr>[Demo: Concurrent FIFO]</vt:lpstr>
      <vt:lpstr>Recap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Travis Hance</cp:lastModifiedBy>
  <cp:revision>30</cp:revision>
  <dcterms:created xsi:type="dcterms:W3CDTF">2024-10-22T23:37:27Z</dcterms:created>
  <dcterms:modified xsi:type="dcterms:W3CDTF">2024-10-31T16:08:27Z</dcterms:modified>
</cp:coreProperties>
</file>

<file path=docProps/thumbnail.jpeg>
</file>